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handoutMasterIdLst>
    <p:handoutMasterId r:id="rId34"/>
  </p:handoutMasterIdLst>
  <p:sldIdLst>
    <p:sldId id="256" r:id="rId2"/>
    <p:sldId id="279" r:id="rId3"/>
    <p:sldId id="272" r:id="rId4"/>
    <p:sldId id="280" r:id="rId5"/>
    <p:sldId id="257" r:id="rId6"/>
    <p:sldId id="259" r:id="rId7"/>
    <p:sldId id="271" r:id="rId8"/>
    <p:sldId id="275" r:id="rId9"/>
    <p:sldId id="276" r:id="rId10"/>
    <p:sldId id="277" r:id="rId11"/>
    <p:sldId id="281" r:id="rId12"/>
    <p:sldId id="274" r:id="rId13"/>
    <p:sldId id="261" r:id="rId14"/>
    <p:sldId id="268" r:id="rId15"/>
    <p:sldId id="262" r:id="rId16"/>
    <p:sldId id="267" r:id="rId17"/>
    <p:sldId id="278"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5" r:id="rId31"/>
    <p:sldId id="296" r:id="rId32"/>
    <p:sldId id="273" r:id="rId3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FF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92" d="100"/>
          <a:sy n="92" d="100"/>
        </p:scale>
        <p:origin x="38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3DD333E2-260B-4364-B66E-14BCBEF17FA7}" type="datetimeFigureOut">
              <a:rPr lang="en-GB" smtClean="0"/>
              <a:t>04/08/2017</a:t>
            </a:fld>
            <a:endParaRPr lang="en-GB"/>
          </a:p>
        </p:txBody>
      </p:sp>
      <p:sp>
        <p:nvSpPr>
          <p:cNvPr id="4" name="Footer Placeholder 3"/>
          <p:cNvSpPr>
            <a:spLocks noGrp="1"/>
          </p:cNvSpPr>
          <p:nvPr>
            <p:ph type="ftr" sz="quarter" idx="2"/>
          </p:nvPr>
        </p:nvSpPr>
        <p:spPr>
          <a:xfrm>
            <a:off x="0" y="9429750"/>
            <a:ext cx="2946400" cy="496889"/>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9" y="9429750"/>
            <a:ext cx="2946400" cy="496889"/>
          </a:xfrm>
          <a:prstGeom prst="rect">
            <a:avLst/>
          </a:prstGeom>
        </p:spPr>
        <p:txBody>
          <a:bodyPr vert="horz" lIns="91440" tIns="45720" rIns="91440" bIns="45720" rtlCol="0" anchor="b"/>
          <a:lstStyle>
            <a:lvl1pPr algn="r">
              <a:defRPr sz="1200"/>
            </a:lvl1pPr>
          </a:lstStyle>
          <a:p>
            <a:fld id="{FEC48C78-DE6B-4D63-8EF1-D5D4E8373E38}" type="slidenum">
              <a:rPr lang="en-GB" smtClean="0"/>
              <a:t>‹#›</a:t>
            </a:fld>
            <a:endParaRPr lang="en-GB"/>
          </a:p>
        </p:txBody>
      </p:sp>
    </p:spTree>
    <p:extLst>
      <p:ext uri="{BB962C8B-B14F-4D97-AF65-F5344CB8AC3E}">
        <p14:creationId xmlns:p14="http://schemas.microsoft.com/office/powerpoint/2010/main" val="118151027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6AAE1A5-3754-4FDA-AD00-65EF5161E129}" type="datetimeFigureOut">
              <a:rPr lang="en-GB" smtClean="0"/>
              <a:t>04/08/2017</a:t>
            </a:fld>
            <a:endParaRPr lang="en-GB"/>
          </a:p>
        </p:txBody>
      </p:sp>
      <p:sp>
        <p:nvSpPr>
          <p:cNvPr id="5" name="Footer Placeholder 4"/>
          <p:cNvSpPr>
            <a:spLocks noGrp="1"/>
          </p:cNvSpPr>
          <p:nvPr>
            <p:ph type="ftr" sz="quarter" idx="11"/>
          </p:nvPr>
        </p:nvSpPr>
        <p:spPr/>
        <p:txBody>
          <a:bodyPr/>
          <a:lstStyle/>
          <a:p>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30B8841-3CA5-4E40-9671-9448B41F205D}" type="slidenum">
              <a:rPr lang="en-GB" smtClean="0"/>
              <a:t>‹#›</a:t>
            </a:fld>
            <a:endParaRPr lang="en-GB"/>
          </a:p>
        </p:txBody>
      </p:sp>
    </p:spTree>
    <p:extLst>
      <p:ext uri="{BB962C8B-B14F-4D97-AF65-F5344CB8AC3E}">
        <p14:creationId xmlns:p14="http://schemas.microsoft.com/office/powerpoint/2010/main" val="290976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AAE1A5-3754-4FDA-AD00-65EF5161E129}" type="datetimeFigureOut">
              <a:rPr lang="en-GB" smtClean="0"/>
              <a:t>04/08/2017</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30B8841-3CA5-4E40-9671-9448B41F205D}" type="slidenum">
              <a:rPr lang="en-GB" smtClean="0"/>
              <a:t>‹#›</a:t>
            </a:fld>
            <a:endParaRPr lang="en-GB"/>
          </a:p>
        </p:txBody>
      </p:sp>
    </p:spTree>
    <p:extLst>
      <p:ext uri="{BB962C8B-B14F-4D97-AF65-F5344CB8AC3E}">
        <p14:creationId xmlns:p14="http://schemas.microsoft.com/office/powerpoint/2010/main" val="2572184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AAE1A5-3754-4FDA-AD00-65EF5161E129}" type="datetimeFigureOut">
              <a:rPr lang="en-GB" smtClean="0"/>
              <a:t>04/08/2017</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30B8841-3CA5-4E40-9671-9448B41F205D}" type="slidenum">
              <a:rPr lang="en-GB" smtClean="0"/>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90203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6AAE1A5-3754-4FDA-AD00-65EF5161E129}" type="datetimeFigureOut">
              <a:rPr lang="en-GB" smtClean="0"/>
              <a:t>04/08/2017</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30B8841-3CA5-4E40-9671-9448B41F205D}" type="slidenum">
              <a:rPr lang="en-GB" smtClean="0"/>
              <a:t>‹#›</a:t>
            </a:fld>
            <a:endParaRPr lang="en-GB"/>
          </a:p>
        </p:txBody>
      </p:sp>
    </p:spTree>
    <p:extLst>
      <p:ext uri="{BB962C8B-B14F-4D97-AF65-F5344CB8AC3E}">
        <p14:creationId xmlns:p14="http://schemas.microsoft.com/office/powerpoint/2010/main" val="3648009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6AAE1A5-3754-4FDA-AD00-65EF5161E129}" type="datetimeFigureOut">
              <a:rPr lang="en-GB" smtClean="0"/>
              <a:t>04/08/2017</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30B8841-3CA5-4E40-9671-9448B41F205D}" type="slidenum">
              <a:rPr lang="en-GB" smtClean="0"/>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51357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6AAE1A5-3754-4FDA-AD00-65EF5161E129}" type="datetimeFigureOut">
              <a:rPr lang="en-GB" smtClean="0"/>
              <a:t>04/08/2017</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30B8841-3CA5-4E40-9671-9448B41F205D}" type="slidenum">
              <a:rPr lang="en-GB" smtClean="0"/>
              <a:t>‹#›</a:t>
            </a:fld>
            <a:endParaRPr lang="en-GB"/>
          </a:p>
        </p:txBody>
      </p:sp>
    </p:spTree>
    <p:extLst>
      <p:ext uri="{BB962C8B-B14F-4D97-AF65-F5344CB8AC3E}">
        <p14:creationId xmlns:p14="http://schemas.microsoft.com/office/powerpoint/2010/main" val="707480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AAE1A5-3754-4FDA-AD00-65EF5161E129}" type="datetimeFigureOut">
              <a:rPr lang="en-GB" smtClean="0"/>
              <a:t>04/08/2017</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30B8841-3CA5-4E40-9671-9448B41F205D}" type="slidenum">
              <a:rPr lang="en-GB" smtClean="0"/>
              <a:t>‹#›</a:t>
            </a:fld>
            <a:endParaRPr lang="en-GB"/>
          </a:p>
        </p:txBody>
      </p:sp>
    </p:spTree>
    <p:extLst>
      <p:ext uri="{BB962C8B-B14F-4D97-AF65-F5344CB8AC3E}">
        <p14:creationId xmlns:p14="http://schemas.microsoft.com/office/powerpoint/2010/main" val="1146876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AAE1A5-3754-4FDA-AD00-65EF5161E129}" type="datetimeFigureOut">
              <a:rPr lang="en-GB" smtClean="0"/>
              <a:t>04/08/2017</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30B8841-3CA5-4E40-9671-9448B41F205D}" type="slidenum">
              <a:rPr lang="en-GB" smtClean="0"/>
              <a:t>‹#›</a:t>
            </a:fld>
            <a:endParaRPr lang="en-GB"/>
          </a:p>
        </p:txBody>
      </p:sp>
    </p:spTree>
    <p:extLst>
      <p:ext uri="{BB962C8B-B14F-4D97-AF65-F5344CB8AC3E}">
        <p14:creationId xmlns:p14="http://schemas.microsoft.com/office/powerpoint/2010/main" val="4152646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AAE1A5-3754-4FDA-AD00-65EF5161E129}" type="datetimeFigureOut">
              <a:rPr lang="en-GB" smtClean="0"/>
              <a:t>04/08/2017</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30B8841-3CA5-4E40-9671-9448B41F205D}" type="slidenum">
              <a:rPr lang="en-GB" smtClean="0"/>
              <a:t>‹#›</a:t>
            </a:fld>
            <a:endParaRPr lang="en-GB"/>
          </a:p>
        </p:txBody>
      </p:sp>
    </p:spTree>
    <p:extLst>
      <p:ext uri="{BB962C8B-B14F-4D97-AF65-F5344CB8AC3E}">
        <p14:creationId xmlns:p14="http://schemas.microsoft.com/office/powerpoint/2010/main" val="229751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AAE1A5-3754-4FDA-AD00-65EF5161E129}" type="datetimeFigureOut">
              <a:rPr lang="en-GB" smtClean="0"/>
              <a:t>04/08/2017</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30B8841-3CA5-4E40-9671-9448B41F205D}" type="slidenum">
              <a:rPr lang="en-GB" smtClean="0"/>
              <a:t>‹#›</a:t>
            </a:fld>
            <a:endParaRPr lang="en-GB"/>
          </a:p>
        </p:txBody>
      </p:sp>
    </p:spTree>
    <p:extLst>
      <p:ext uri="{BB962C8B-B14F-4D97-AF65-F5344CB8AC3E}">
        <p14:creationId xmlns:p14="http://schemas.microsoft.com/office/powerpoint/2010/main" val="537263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AAE1A5-3754-4FDA-AD00-65EF5161E129}" type="datetimeFigureOut">
              <a:rPr lang="en-GB" smtClean="0"/>
              <a:t>04/08/2017</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30B8841-3CA5-4E40-9671-9448B41F205D}" type="slidenum">
              <a:rPr lang="en-GB" smtClean="0"/>
              <a:t>‹#›</a:t>
            </a:fld>
            <a:endParaRPr lang="en-GB"/>
          </a:p>
        </p:txBody>
      </p:sp>
    </p:spTree>
    <p:extLst>
      <p:ext uri="{BB962C8B-B14F-4D97-AF65-F5344CB8AC3E}">
        <p14:creationId xmlns:p14="http://schemas.microsoft.com/office/powerpoint/2010/main" val="1665241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AAE1A5-3754-4FDA-AD00-65EF5161E129}" type="datetimeFigureOut">
              <a:rPr lang="en-GB" smtClean="0"/>
              <a:t>04/08/2017</a:t>
            </a:fld>
            <a:endParaRPr lang="en-GB"/>
          </a:p>
        </p:txBody>
      </p:sp>
      <p:sp>
        <p:nvSpPr>
          <p:cNvPr id="8" name="Footer Placeholder 7"/>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30B8841-3CA5-4E40-9671-9448B41F205D}" type="slidenum">
              <a:rPr lang="en-GB" smtClean="0"/>
              <a:t>‹#›</a:t>
            </a:fld>
            <a:endParaRPr lang="en-GB"/>
          </a:p>
        </p:txBody>
      </p:sp>
    </p:spTree>
    <p:extLst>
      <p:ext uri="{BB962C8B-B14F-4D97-AF65-F5344CB8AC3E}">
        <p14:creationId xmlns:p14="http://schemas.microsoft.com/office/powerpoint/2010/main" val="3392737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AAE1A5-3754-4FDA-AD00-65EF5161E129}" type="datetimeFigureOut">
              <a:rPr lang="en-GB" smtClean="0"/>
              <a:t>04/08/2017</a:t>
            </a:fld>
            <a:endParaRPr lang="en-GB"/>
          </a:p>
        </p:txBody>
      </p:sp>
      <p:sp>
        <p:nvSpPr>
          <p:cNvPr id="4" name="Footer Placeholder 3"/>
          <p:cNvSpPr>
            <a:spLocks noGrp="1"/>
          </p:cNvSpPr>
          <p:nvPr>
            <p:ph type="ftr" sz="quarter" idx="11"/>
          </p:nvPr>
        </p:nvSpPr>
        <p:spPr/>
        <p:txBody>
          <a:bodyPr/>
          <a:lstStyle/>
          <a:p>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30B8841-3CA5-4E40-9671-9448B41F205D}" type="slidenum">
              <a:rPr lang="en-GB" smtClean="0"/>
              <a:t>‹#›</a:t>
            </a:fld>
            <a:endParaRPr lang="en-GB"/>
          </a:p>
        </p:txBody>
      </p:sp>
    </p:spTree>
    <p:extLst>
      <p:ext uri="{BB962C8B-B14F-4D97-AF65-F5344CB8AC3E}">
        <p14:creationId xmlns:p14="http://schemas.microsoft.com/office/powerpoint/2010/main" val="522215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AE1A5-3754-4FDA-AD00-65EF5161E129}" type="datetimeFigureOut">
              <a:rPr lang="en-GB" smtClean="0"/>
              <a:t>04/08/2017</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30B8841-3CA5-4E40-9671-9448B41F205D}" type="slidenum">
              <a:rPr lang="en-GB" smtClean="0"/>
              <a:t>‹#›</a:t>
            </a:fld>
            <a:endParaRPr lang="en-GB"/>
          </a:p>
        </p:txBody>
      </p:sp>
    </p:spTree>
    <p:extLst>
      <p:ext uri="{BB962C8B-B14F-4D97-AF65-F5344CB8AC3E}">
        <p14:creationId xmlns:p14="http://schemas.microsoft.com/office/powerpoint/2010/main" val="3458599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AAE1A5-3754-4FDA-AD00-65EF5161E129}" type="datetimeFigureOut">
              <a:rPr lang="en-GB" smtClean="0"/>
              <a:t>04/08/2017</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30B8841-3CA5-4E40-9671-9448B41F205D}" type="slidenum">
              <a:rPr lang="en-GB" smtClean="0"/>
              <a:t>‹#›</a:t>
            </a:fld>
            <a:endParaRPr lang="en-GB"/>
          </a:p>
        </p:txBody>
      </p:sp>
    </p:spTree>
    <p:extLst>
      <p:ext uri="{BB962C8B-B14F-4D97-AF65-F5344CB8AC3E}">
        <p14:creationId xmlns:p14="http://schemas.microsoft.com/office/powerpoint/2010/main" val="2060043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AAE1A5-3754-4FDA-AD00-65EF5161E129}" type="datetimeFigureOut">
              <a:rPr lang="en-GB" smtClean="0"/>
              <a:t>04/08/2017</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30B8841-3CA5-4E40-9671-9448B41F205D}" type="slidenum">
              <a:rPr lang="en-GB" smtClean="0"/>
              <a:t>‹#›</a:t>
            </a:fld>
            <a:endParaRPr lang="en-GB"/>
          </a:p>
        </p:txBody>
      </p:sp>
    </p:spTree>
    <p:extLst>
      <p:ext uri="{BB962C8B-B14F-4D97-AF65-F5344CB8AC3E}">
        <p14:creationId xmlns:p14="http://schemas.microsoft.com/office/powerpoint/2010/main" val="1103990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6AAE1A5-3754-4FDA-AD00-65EF5161E129}" type="datetimeFigureOut">
              <a:rPr lang="en-GB" smtClean="0"/>
              <a:t>04/08/2017</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30B8841-3CA5-4E40-9671-9448B41F205D}" type="slidenum">
              <a:rPr lang="en-GB" smtClean="0"/>
              <a:t>‹#›</a:t>
            </a:fld>
            <a:endParaRPr lang="en-GB"/>
          </a:p>
        </p:txBody>
      </p:sp>
    </p:spTree>
    <p:extLst>
      <p:ext uri="{BB962C8B-B14F-4D97-AF65-F5344CB8AC3E}">
        <p14:creationId xmlns:p14="http://schemas.microsoft.com/office/powerpoint/2010/main" val="665367142"/>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internetmatters.org/advice/tech-guid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internetmatters.org/hub/news-blogs/social-media-networks-made-for-kid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internetmatters.org/hub/news-blogs/social-networking-in-gamin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www.themonitor.com/articles/palmview-38189-school-charge.html" TargetMode="External"/><Relationship Id="rId3" Type="http://schemas.openxmlformats.org/officeDocument/2006/relationships/hyperlink" Target="https://www.internetmatters.org/hub/research/social-networking-how-to-guides-for-parents/" TargetMode="External"/><Relationship Id="rId7" Type="http://schemas.openxmlformats.org/officeDocument/2006/relationships/hyperlink" Target="http://criminaljustice.state.ny.us/missing/i_safety/mediafiles/isafety_parents6.ppt" TargetMode="External"/><Relationship Id="rId2" Type="http://schemas.openxmlformats.org/officeDocument/2006/relationships/hyperlink" Target="https://www.internetmatters.org/parental-controls/interactive-guide/" TargetMode="External"/><Relationship Id="rId1" Type="http://schemas.openxmlformats.org/officeDocument/2006/relationships/slideLayout" Target="../slideLayouts/slideLayout2.xml"/><Relationship Id="rId6" Type="http://schemas.openxmlformats.org/officeDocument/2006/relationships/hyperlink" Target="http://www.safesurfincentral.org/" TargetMode="External"/><Relationship Id="rId5" Type="http://schemas.openxmlformats.org/officeDocument/2006/relationships/hyperlink" Target="https://youtu.be/Pt-9NI1qCKI" TargetMode="External"/><Relationship Id="rId4" Type="http://schemas.openxmlformats.org/officeDocument/2006/relationships/hyperlink" Target="https://www.internetmatters.org/hub/guidance/social-networking-how-to-guides-for-parent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00256" y="160077"/>
            <a:ext cx="7098700" cy="2081678"/>
          </a:xfrm>
        </p:spPr>
        <p:txBody>
          <a:bodyPr>
            <a:normAutofit/>
          </a:bodyPr>
          <a:lstStyle/>
          <a:p>
            <a:pPr algn="ctr"/>
            <a:r>
              <a:rPr lang="en-GB" dirty="0">
                <a:solidFill>
                  <a:srgbClr val="00CC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CHILDREN</a:t>
            </a:r>
            <a:r>
              <a:rPr lang="en-GB" sz="5400" dirty="0">
                <a:solidFill>
                  <a:srgbClr val="00CC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SAFETY ONLINE</a:t>
            </a:r>
          </a:p>
        </p:txBody>
      </p:sp>
      <p:sp>
        <p:nvSpPr>
          <p:cNvPr id="3" name="Subtitle 2"/>
          <p:cNvSpPr>
            <a:spLocks noGrp="1"/>
          </p:cNvSpPr>
          <p:nvPr>
            <p:ph type="subTitle" idx="1"/>
          </p:nvPr>
        </p:nvSpPr>
        <p:spPr>
          <a:xfrm>
            <a:off x="5765052" y="2967731"/>
            <a:ext cx="6998597" cy="1249637"/>
          </a:xfrm>
        </p:spPr>
        <p:txBody>
          <a:bodyPr>
            <a:normAutofit fontScale="85000" lnSpcReduction="20000"/>
          </a:bodyPr>
          <a:lstStyle/>
          <a:p>
            <a:r>
              <a:rPr lang="en-GB" sz="2800" b="1" i="1" dirty="0">
                <a:solidFill>
                  <a:schemeClr val="tx1"/>
                </a:solidFill>
                <a:latin typeface="Times New Roman" panose="02020603050405020304" pitchFamily="18" charset="0"/>
                <a:cs typeface="Times New Roman" panose="02020603050405020304" pitchFamily="18" charset="0"/>
              </a:rPr>
              <a:t>                        A presentation by </a:t>
            </a:r>
          </a:p>
          <a:p>
            <a:r>
              <a:rPr lang="en-GB" sz="2800" b="1" i="1" dirty="0">
                <a:solidFill>
                  <a:schemeClr val="tx1"/>
                </a:solidFill>
                <a:latin typeface="Times New Roman" panose="02020603050405020304" pitchFamily="18" charset="0"/>
                <a:cs typeface="Times New Roman" panose="02020603050405020304" pitchFamily="18" charset="0"/>
              </a:rPr>
              <a:t>The Electronic Counter Measures Department</a:t>
            </a:r>
          </a:p>
          <a:p>
            <a:r>
              <a:rPr lang="en-GB" sz="2800" b="1" i="1">
                <a:solidFill>
                  <a:schemeClr val="tx1"/>
                </a:solidFill>
                <a:latin typeface="Times New Roman" panose="02020603050405020304" pitchFamily="18" charset="0"/>
                <a:cs typeface="Times New Roman" panose="02020603050405020304" pitchFamily="18" charset="0"/>
              </a:rPr>
              <a:t>                      </a:t>
            </a:r>
            <a:r>
              <a:rPr lang="en-GB" sz="2800" b="1" i="1" dirty="0">
                <a:solidFill>
                  <a:schemeClr val="tx1"/>
                </a:solidFill>
                <a:latin typeface="Times New Roman" panose="02020603050405020304" pitchFamily="18" charset="0"/>
                <a:cs typeface="Times New Roman" panose="02020603050405020304" pitchFamily="18" charset="0"/>
              </a:rPr>
              <a:t>Uganda Police Force</a:t>
            </a:r>
          </a:p>
        </p:txBody>
      </p:sp>
      <p:pic>
        <p:nvPicPr>
          <p:cNvPr id="12290" name="Picture 2" descr="e-safety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167" y="410261"/>
            <a:ext cx="5038008" cy="5782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35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i="1" dirty="0">
                <a:solidFill>
                  <a:srgbClr val="00CC00"/>
                </a:solidFill>
                <a:latin typeface="Times New Roman" panose="02020603050405020304" pitchFamily="18" charset="0"/>
                <a:cs typeface="Times New Roman" panose="02020603050405020304" pitchFamily="18" charset="0"/>
              </a:rPr>
              <a:t>Sexting     </a:t>
            </a:r>
            <a:endParaRPr lang="en-US" dirty="0">
              <a:solidFill>
                <a:srgbClr val="00CC00"/>
              </a:solidFill>
            </a:endParaRPr>
          </a:p>
        </p:txBody>
      </p:sp>
      <p:sp>
        <p:nvSpPr>
          <p:cNvPr id="3" name="Content Placeholder 2"/>
          <p:cNvSpPr>
            <a:spLocks noGrp="1"/>
          </p:cNvSpPr>
          <p:nvPr>
            <p:ph idx="1"/>
          </p:nvPr>
        </p:nvSpPr>
        <p:spPr>
          <a:xfrm>
            <a:off x="2589212" y="1723231"/>
            <a:ext cx="8915400" cy="4649860"/>
          </a:xfrm>
        </p:spPr>
        <p:txBody>
          <a:bodyPr>
            <a:normAutofit fontScale="92500" lnSpcReduction="20000"/>
          </a:bodyPr>
          <a:lstStyle/>
          <a:p>
            <a:pPr marL="0" indent="0">
              <a:buNone/>
            </a:pPr>
            <a:r>
              <a:rPr lang="en-US" sz="2100" dirty="0">
                <a:solidFill>
                  <a:schemeClr val="tx1"/>
                </a:solidFill>
                <a:latin typeface="Times New Roman" panose="02020603050405020304" pitchFamily="18" charset="0"/>
                <a:cs typeface="Times New Roman" panose="02020603050405020304" pitchFamily="18" charset="0"/>
              </a:rPr>
              <a:t>A recent study by the Internet &amp; American Life Project “found that 4% of cell-owning teens ages 12-17 say they have sent sexually suggestive nude or nearly nude images or videos of themselves to someone else via text messaging.” Fifteen percent of young respondents “say they have received such images of someone they know via text message.” </a:t>
            </a:r>
          </a:p>
          <a:p>
            <a:pPr marL="0" indent="0">
              <a:buNone/>
            </a:pPr>
            <a:r>
              <a:rPr lang="en-US" altLang="en-US" sz="2200" b="1" i="1" dirty="0">
                <a:solidFill>
                  <a:schemeClr val="tx1"/>
                </a:solidFill>
              </a:rPr>
              <a:t>Consequences</a:t>
            </a:r>
          </a:p>
          <a:p>
            <a:r>
              <a:rPr lang="en-US" sz="2400" dirty="0">
                <a:solidFill>
                  <a:schemeClr val="tx1"/>
                </a:solidFill>
                <a:latin typeface="Times New Roman" panose="02020603050405020304" pitchFamily="18" charset="0"/>
                <a:cs typeface="Times New Roman" panose="02020603050405020304" pitchFamily="18" charset="0"/>
              </a:rPr>
              <a:t>Photos sent to boy/girlfriend could potentially be distributed over school, especially after a breakup</a:t>
            </a:r>
          </a:p>
          <a:p>
            <a:r>
              <a:rPr lang="en-US" sz="2400" dirty="0">
                <a:solidFill>
                  <a:schemeClr val="tx1"/>
                </a:solidFill>
                <a:latin typeface="Times New Roman" panose="02020603050405020304" pitchFamily="18" charset="0"/>
                <a:cs typeface="Times New Roman" panose="02020603050405020304" pitchFamily="18" charset="0"/>
              </a:rPr>
              <a:t>One could suffer legal consequences after distributing nude photos of an underage minor </a:t>
            </a:r>
            <a:r>
              <a:rPr lang="en-US" sz="2400" dirty="0" err="1">
                <a:solidFill>
                  <a:schemeClr val="tx1"/>
                </a:solidFill>
                <a:latin typeface="Times New Roman" panose="02020603050405020304" pitchFamily="18" charset="0"/>
                <a:cs typeface="Times New Roman" panose="02020603050405020304" pitchFamily="18" charset="0"/>
              </a:rPr>
              <a:t>i.e</a:t>
            </a:r>
            <a:endParaRPr lang="en-US" sz="2400" dirty="0">
              <a:solidFill>
                <a:schemeClr val="tx1"/>
              </a:solidFill>
              <a:latin typeface="Times New Roman" panose="02020603050405020304" pitchFamily="18" charset="0"/>
              <a:cs typeface="Times New Roman" panose="02020603050405020304" pitchFamily="18" charset="0"/>
            </a:endParaRPr>
          </a:p>
          <a:p>
            <a:pPr lvl="1">
              <a:buFont typeface="Courier New" panose="02070309020205020404" pitchFamily="49" charset="0"/>
              <a:buChar char="o"/>
            </a:pPr>
            <a:r>
              <a:rPr lang="en-US" dirty="0">
                <a:solidFill>
                  <a:schemeClr val="tx1"/>
                </a:solidFill>
                <a:latin typeface="Times New Roman" panose="02020603050405020304" pitchFamily="18" charset="0"/>
                <a:cs typeface="Times New Roman" panose="02020603050405020304" pitchFamily="18" charset="0"/>
              </a:rPr>
              <a:t>criminal charges</a:t>
            </a:r>
          </a:p>
          <a:p>
            <a:pPr lvl="1">
              <a:buFont typeface="Courier New" panose="02070309020205020404" pitchFamily="49" charset="0"/>
              <a:buChar char="o"/>
            </a:pPr>
            <a:r>
              <a:rPr lang="en-US" dirty="0">
                <a:solidFill>
                  <a:schemeClr val="tx1"/>
                </a:solidFill>
                <a:latin typeface="Times New Roman" panose="02020603050405020304" pitchFamily="18" charset="0"/>
                <a:cs typeface="Times New Roman" panose="02020603050405020304" pitchFamily="18" charset="0"/>
              </a:rPr>
              <a:t>listed as registered sex offender    </a:t>
            </a:r>
          </a:p>
          <a:p>
            <a:r>
              <a:rPr lang="en-US" sz="2400" dirty="0">
                <a:solidFill>
                  <a:schemeClr val="tx1"/>
                </a:solidFill>
                <a:latin typeface="Times New Roman" panose="02020603050405020304" pitchFamily="18" charset="0"/>
                <a:cs typeface="Times New Roman" panose="02020603050405020304" pitchFamily="18" charset="0"/>
              </a:rPr>
              <a:t>Criminal charges could result in... </a:t>
            </a:r>
          </a:p>
          <a:p>
            <a:pPr lvl="1">
              <a:buFont typeface="Courier New" panose="02070309020205020404" pitchFamily="49" charset="0"/>
              <a:buChar char="o"/>
            </a:pPr>
            <a:r>
              <a:rPr lang="en-US" dirty="0">
                <a:solidFill>
                  <a:schemeClr val="tx1"/>
                </a:solidFill>
                <a:latin typeface="Times New Roman" panose="02020603050405020304" pitchFamily="18" charset="0"/>
                <a:cs typeface="Times New Roman" panose="02020603050405020304" pitchFamily="18" charset="0"/>
              </a:rPr>
              <a:t>permanent expulsion from school</a:t>
            </a:r>
          </a:p>
          <a:p>
            <a:pPr lvl="1">
              <a:buFont typeface="Courier New" panose="02070309020205020404" pitchFamily="49" charset="0"/>
              <a:buChar char="o"/>
            </a:pPr>
            <a:r>
              <a:rPr lang="en-US" dirty="0">
                <a:solidFill>
                  <a:schemeClr val="tx1"/>
                </a:solidFill>
                <a:latin typeface="Times New Roman" panose="02020603050405020304" pitchFamily="18" charset="0"/>
                <a:cs typeface="Times New Roman" panose="02020603050405020304" pitchFamily="18" charset="0"/>
              </a:rPr>
              <a:t>can't reside near school premises because of shame to you fellow students</a:t>
            </a:r>
          </a:p>
          <a:p>
            <a:endParaRPr lang="en-US" dirty="0">
              <a:solidFill>
                <a:schemeClr val="tx1"/>
              </a:solidFill>
            </a:endParaRPr>
          </a:p>
        </p:txBody>
      </p:sp>
      <p:pic>
        <p:nvPicPr>
          <p:cNvPr id="4" name="Picture 3" descr="sextin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32581"/>
            <a:ext cx="1373188"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exOffende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5672" y="4624388"/>
            <a:ext cx="1988127" cy="155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734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838200" y="552323"/>
            <a:ext cx="9483436" cy="5355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3200" b="1" dirty="0">
                <a:solidFill>
                  <a:srgbClr val="00CC00"/>
                </a:solidFill>
                <a:effectLst>
                  <a:outerShdw blurRad="38100" dist="38100" dir="2700000" algn="tl">
                    <a:srgbClr val="000000">
                      <a:alpha val="43137"/>
                    </a:srgbClr>
                  </a:outerShdw>
                </a:effectLst>
              </a:rPr>
              <a:t>Sexting – Four steps to trouble</a:t>
            </a:r>
          </a:p>
        </p:txBody>
      </p:sp>
      <p:sp>
        <p:nvSpPr>
          <p:cNvPr id="3" name="Content Placeholder 2"/>
          <p:cNvSpPr>
            <a:spLocks noGrp="1"/>
          </p:cNvSpPr>
          <p:nvPr>
            <p:ph idx="1"/>
          </p:nvPr>
        </p:nvSpPr>
        <p:spPr>
          <a:xfrm>
            <a:off x="838200" y="1427018"/>
            <a:ext cx="10515600" cy="5112327"/>
          </a:xfrm>
        </p:spPr>
        <p:txBody>
          <a:bodyPr>
            <a:noAutofit/>
          </a:bodyPr>
          <a:lstStyle/>
          <a:p>
            <a:pPr algn="just">
              <a:buFont typeface="Wingdings" panose="05000000000000000000" pitchFamily="2" charset="2"/>
              <a:buChar char="ü"/>
            </a:pPr>
            <a:r>
              <a:rPr lang="en-GB" sz="2000" dirty="0">
                <a:latin typeface="Times New Roman" panose="02020603050405020304" pitchFamily="18" charset="0"/>
                <a:cs typeface="Times New Roman" panose="02020603050405020304" pitchFamily="18" charset="0"/>
              </a:rPr>
              <a:t>Sarah, 14, takes a sexual photo of herself on her camera-phone and sends it to her boyfriend James, 15.</a:t>
            </a:r>
          </a:p>
          <a:p>
            <a:pPr marL="0" indent="0" algn="just">
              <a:buNone/>
            </a:pPr>
            <a:r>
              <a:rPr lang="en-GB" sz="2000" dirty="0">
                <a:latin typeface="Times New Roman" panose="02020603050405020304" pitchFamily="18" charset="0"/>
                <a:cs typeface="Times New Roman" panose="02020603050405020304" pitchFamily="18" charset="0"/>
              </a:rPr>
              <a:t>     </a:t>
            </a:r>
            <a:r>
              <a:rPr lang="en-GB" sz="2000" i="1" dirty="0">
                <a:solidFill>
                  <a:srgbClr val="FF0000"/>
                </a:solidFill>
                <a:latin typeface="Times New Roman" panose="02020603050405020304" pitchFamily="18" charset="0"/>
                <a:cs typeface="Times New Roman" panose="02020603050405020304" pitchFamily="18" charset="0"/>
              </a:rPr>
              <a:t>Sarah is now potentially guilty of distributing child pornography. James is potentially guilty of possession of child pornography</a:t>
            </a:r>
            <a:endParaRPr lang="en-GB"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GB" sz="2000" dirty="0">
                <a:latin typeface="Times New Roman" panose="02020603050405020304" pitchFamily="18" charset="0"/>
                <a:cs typeface="Times New Roman" panose="02020603050405020304" pitchFamily="18" charset="0"/>
              </a:rPr>
              <a:t>Sarah dumps James. Out of revenge James sends the photo to his friends at school.</a:t>
            </a:r>
          </a:p>
          <a:p>
            <a:pPr marL="0" indent="0" algn="just">
              <a:buNone/>
            </a:pPr>
            <a:r>
              <a:rPr lang="en-GB" sz="2000" i="1" dirty="0">
                <a:solidFill>
                  <a:srgbClr val="FF0000"/>
                </a:solidFill>
                <a:latin typeface="Times New Roman" panose="02020603050405020304" pitchFamily="18" charset="0"/>
                <a:cs typeface="Times New Roman" panose="02020603050405020304" pitchFamily="18" charset="0"/>
              </a:rPr>
              <a:t>    James is now guilty of distributing - and his friends of possession - of child pornography. Sarah is embarrassed as a sexual photo of herself circulates school</a:t>
            </a:r>
            <a:endParaRPr lang="en-GB"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GB" sz="2000" dirty="0">
                <a:latin typeface="Times New Roman" panose="02020603050405020304" pitchFamily="18" charset="0"/>
                <a:cs typeface="Times New Roman" panose="02020603050405020304" pitchFamily="18" charset="0"/>
              </a:rPr>
              <a:t>James’s friend uploads the photo to a social networking profile, where his photos are visible to the public.</a:t>
            </a:r>
          </a:p>
          <a:p>
            <a:pPr marL="0" indent="0" algn="just">
              <a:buNone/>
            </a:pPr>
            <a:r>
              <a:rPr lang="en-GB" sz="2000" i="1" dirty="0">
                <a:solidFill>
                  <a:srgbClr val="FF0000"/>
                </a:solidFill>
                <a:latin typeface="Times New Roman" panose="02020603050405020304" pitchFamily="18" charset="0"/>
                <a:cs typeface="Times New Roman" panose="02020603050405020304" pitchFamily="18" charset="0"/>
              </a:rPr>
              <a:t>   James is in breach of website terms and guilty of distributing child pornography</a:t>
            </a:r>
            <a:endParaRPr lang="en-GB"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GB" sz="2000" dirty="0">
                <a:latin typeface="Times New Roman" panose="02020603050405020304" pitchFamily="18" charset="0"/>
                <a:cs typeface="Times New Roman" panose="02020603050405020304" pitchFamily="18" charset="0"/>
              </a:rPr>
              <a:t>Philip browse profiles with loose privacy settings and find the image of Sarah. </a:t>
            </a:r>
          </a:p>
          <a:p>
            <a:pPr marL="0" indent="0" algn="just">
              <a:buNone/>
            </a:pPr>
            <a:r>
              <a:rPr lang="en-GB" sz="2000" dirty="0">
                <a:latin typeface="Times New Roman" panose="02020603050405020304" pitchFamily="18" charset="0"/>
                <a:cs typeface="Times New Roman" panose="02020603050405020304" pitchFamily="18" charset="0"/>
              </a:rPr>
              <a:t>     </a:t>
            </a:r>
            <a:r>
              <a:rPr lang="en-GB" sz="2000" i="1" dirty="0">
                <a:solidFill>
                  <a:srgbClr val="FF0000"/>
                </a:solidFill>
                <a:latin typeface="Times New Roman" panose="02020603050405020304" pitchFamily="18" charset="0"/>
                <a:cs typeface="Times New Roman" panose="02020603050405020304" pitchFamily="18" charset="0"/>
              </a:rPr>
              <a:t>Sarah unwittingly becomes the subject of child pornography for distribution among strangers and </a:t>
            </a:r>
            <a:r>
              <a:rPr lang="en-GB" sz="2000" i="1" dirty="0" err="1">
                <a:solidFill>
                  <a:srgbClr val="FF0000"/>
                </a:solidFill>
                <a:latin typeface="Times New Roman" panose="02020603050405020304" pitchFamily="18" charset="0"/>
                <a:cs typeface="Times New Roman" panose="02020603050405020304" pitchFamily="18" charset="0"/>
              </a:rPr>
              <a:t>philip</a:t>
            </a:r>
            <a:endParaRPr lang="en-GB" sz="2000" dirty="0">
              <a:solidFill>
                <a:srgbClr val="FF0000"/>
              </a:solidFill>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38355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CC00"/>
                </a:solidFill>
                <a:effectLst>
                  <a:outerShdw blurRad="38100" dist="38100" dir="2700000" algn="tl">
                    <a:srgbClr val="000000">
                      <a:alpha val="43137"/>
                    </a:srgbClr>
                  </a:outerShdw>
                </a:effectLst>
                <a:latin typeface="Bitter"/>
              </a:rPr>
              <a:t>Online Grooming     </a:t>
            </a:r>
            <a:endParaRPr lang="en-US" dirty="0">
              <a:solidFill>
                <a:srgbClr val="00CC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825624"/>
            <a:ext cx="10515600" cy="4884891"/>
          </a:xfrm>
        </p:spPr>
        <p:txBody>
          <a:bodyPr>
            <a:normAutofit fontScale="70000" lnSpcReduction="20000"/>
          </a:bodyPr>
          <a:lstStyle/>
          <a:p>
            <a:pPr marL="285750" indent="-285750" fontAlgn="base"/>
            <a:r>
              <a:rPr lang="en-GB" sz="3100" dirty="0">
                <a:latin typeface="Times New Roman" panose="02020603050405020304" pitchFamily="18" charset="0"/>
                <a:cs typeface="Times New Roman" panose="02020603050405020304" pitchFamily="18" charset="0"/>
              </a:rPr>
              <a:t>Groomers may go to a social network used by young people and pretend to be one of them. They might attempt to gain trust by using </a:t>
            </a:r>
            <a:r>
              <a:rPr lang="en-GB" sz="3100" b="1" dirty="0">
                <a:latin typeface="Times New Roman" panose="02020603050405020304" pitchFamily="18" charset="0"/>
                <a:cs typeface="Times New Roman" panose="02020603050405020304" pitchFamily="18" charset="0"/>
              </a:rPr>
              <a:t>fake profile pictures, pretending to have similar interests, offering gifts and saying nice things </a:t>
            </a:r>
            <a:r>
              <a:rPr lang="en-GB" sz="3100" dirty="0">
                <a:latin typeface="Times New Roman" panose="02020603050405020304" pitchFamily="18" charset="0"/>
                <a:cs typeface="Times New Roman" panose="02020603050405020304" pitchFamily="18" charset="0"/>
              </a:rPr>
              <a:t>to the child.</a:t>
            </a:r>
          </a:p>
          <a:p>
            <a:pPr marL="285750" indent="-285750" fontAlgn="base"/>
            <a:endParaRPr lang="en-GB" sz="3100" dirty="0">
              <a:latin typeface="Times New Roman" panose="02020603050405020304" pitchFamily="18" charset="0"/>
              <a:cs typeface="Times New Roman" panose="02020603050405020304" pitchFamily="18" charset="0"/>
            </a:endParaRPr>
          </a:p>
          <a:p>
            <a:pPr marL="285750" indent="-285750" fontAlgn="base"/>
            <a:r>
              <a:rPr lang="en-GB" sz="3100" dirty="0">
                <a:latin typeface="Times New Roman" panose="02020603050405020304" pitchFamily="18" charset="0"/>
                <a:cs typeface="Times New Roman" panose="02020603050405020304" pitchFamily="18" charset="0"/>
              </a:rPr>
              <a:t>Once they have the child’s trust the groomer </a:t>
            </a:r>
            <a:r>
              <a:rPr lang="en-GB" sz="3100" b="1" dirty="0">
                <a:latin typeface="Times New Roman" panose="02020603050405020304" pitchFamily="18" charset="0"/>
                <a:cs typeface="Times New Roman" panose="02020603050405020304" pitchFamily="18" charset="0"/>
              </a:rPr>
              <a:t>often steers the conversation towards their sexual experiences</a:t>
            </a:r>
            <a:r>
              <a:rPr lang="en-GB" sz="3100" dirty="0">
                <a:latin typeface="Times New Roman" panose="02020603050405020304" pitchFamily="18" charset="0"/>
                <a:cs typeface="Times New Roman" panose="02020603050405020304" pitchFamily="18" charset="0"/>
              </a:rPr>
              <a:t>, even asking them to send sexual photographs or videos of themselves. Some may try to set up a </a:t>
            </a:r>
            <a:r>
              <a:rPr lang="en-GB" sz="3100" b="1" dirty="0">
                <a:latin typeface="Times New Roman" panose="02020603050405020304" pitchFamily="18" charset="0"/>
                <a:cs typeface="Times New Roman" panose="02020603050405020304" pitchFamily="18" charset="0"/>
              </a:rPr>
              <a:t>meeting</a:t>
            </a:r>
            <a:r>
              <a:rPr lang="en-GB" sz="3100" dirty="0">
                <a:latin typeface="Times New Roman" panose="02020603050405020304" pitchFamily="18" charset="0"/>
                <a:cs typeface="Times New Roman" panose="02020603050405020304" pitchFamily="18" charset="0"/>
              </a:rPr>
              <a:t>, or even </a:t>
            </a:r>
            <a:r>
              <a:rPr lang="en-GB" sz="3100" b="1" dirty="0">
                <a:latin typeface="Times New Roman" panose="02020603050405020304" pitchFamily="18" charset="0"/>
                <a:cs typeface="Times New Roman" panose="02020603050405020304" pitchFamily="18" charset="0"/>
              </a:rPr>
              <a:t>blackmail</a:t>
            </a:r>
            <a:r>
              <a:rPr lang="en-GB" sz="3100" dirty="0">
                <a:latin typeface="Times New Roman" panose="02020603050405020304" pitchFamily="18" charset="0"/>
                <a:cs typeface="Times New Roman" panose="02020603050405020304" pitchFamily="18" charset="0"/>
              </a:rPr>
              <a:t> children by threatening to share the pictures or videos with the child’s family and friends.</a:t>
            </a:r>
          </a:p>
          <a:p>
            <a:pPr marL="285750" indent="-285750" fontAlgn="base"/>
            <a:endParaRPr lang="en-GB" sz="3100" dirty="0">
              <a:latin typeface="Times New Roman" panose="02020603050405020304" pitchFamily="18" charset="0"/>
              <a:cs typeface="Times New Roman" panose="02020603050405020304" pitchFamily="18" charset="0"/>
            </a:endParaRPr>
          </a:p>
          <a:p>
            <a:pPr marL="285750" indent="-285750" fontAlgn="base"/>
            <a:r>
              <a:rPr lang="en-GB" sz="3100" dirty="0">
                <a:latin typeface="Times New Roman" panose="02020603050405020304" pitchFamily="18" charset="0"/>
                <a:cs typeface="Times New Roman" panose="02020603050405020304" pitchFamily="18" charset="0"/>
              </a:rPr>
              <a:t>Online groomers are </a:t>
            </a:r>
            <a:r>
              <a:rPr lang="en-GB" sz="3100" b="1" dirty="0">
                <a:latin typeface="Times New Roman" panose="02020603050405020304" pitchFamily="18" charset="0"/>
                <a:cs typeface="Times New Roman" panose="02020603050405020304" pitchFamily="18" charset="0"/>
              </a:rPr>
              <a:t>not always strangers</a:t>
            </a:r>
            <a:r>
              <a:rPr lang="en-GB" sz="3100" dirty="0">
                <a:latin typeface="Times New Roman" panose="02020603050405020304" pitchFamily="18" charset="0"/>
                <a:cs typeface="Times New Roman" panose="02020603050405020304" pitchFamily="18" charset="0"/>
              </a:rPr>
              <a:t>. In many situations they may already have met them through their family or social activities, and use the internet to build rapport with them. Sometimes </a:t>
            </a:r>
            <a:r>
              <a:rPr lang="en-GB" sz="3100" b="1" dirty="0">
                <a:latin typeface="Times New Roman" panose="02020603050405020304" pitchFamily="18" charset="0"/>
                <a:cs typeface="Times New Roman" panose="02020603050405020304" pitchFamily="18" charset="0"/>
              </a:rPr>
              <a:t>children don’t realise they’ve been groomed</a:t>
            </a:r>
            <a:r>
              <a:rPr lang="en-GB" sz="3100" dirty="0">
                <a:latin typeface="Times New Roman" panose="02020603050405020304" pitchFamily="18" charset="0"/>
                <a:cs typeface="Times New Roman" panose="02020603050405020304" pitchFamily="18" charset="0"/>
              </a:rPr>
              <a:t>, and think that the person is their boyfriend or girlfriend.</a:t>
            </a:r>
          </a:p>
          <a:p>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srcRect l="9649" t="56719" r="82434" b="28281"/>
          <a:stretch/>
        </p:blipFill>
        <p:spPr>
          <a:xfrm>
            <a:off x="9451329" y="365125"/>
            <a:ext cx="1617225" cy="1152292"/>
          </a:xfrm>
          <a:prstGeom prst="rect">
            <a:avLst/>
          </a:prstGeom>
        </p:spPr>
      </p:pic>
    </p:spTree>
    <p:extLst>
      <p:ext uri="{BB962C8B-B14F-4D97-AF65-F5344CB8AC3E}">
        <p14:creationId xmlns:p14="http://schemas.microsoft.com/office/powerpoint/2010/main" val="14708982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898" y="0"/>
            <a:ext cx="10515600" cy="1325563"/>
          </a:xfrm>
        </p:spPr>
        <p:txBody>
          <a:bodyPr/>
          <a:lstStyle/>
          <a:p>
            <a:r>
              <a:rPr lang="en-GB"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Protect your child      </a:t>
            </a:r>
          </a:p>
        </p:txBody>
      </p:sp>
      <p:sp>
        <p:nvSpPr>
          <p:cNvPr id="4" name="Rectangle 3"/>
          <p:cNvSpPr/>
          <p:nvPr/>
        </p:nvSpPr>
        <p:spPr>
          <a:xfrm>
            <a:off x="501445" y="1770379"/>
            <a:ext cx="10328053" cy="3323987"/>
          </a:xfrm>
          <a:prstGeom prst="rect">
            <a:avLst/>
          </a:prstGeom>
        </p:spPr>
        <p:txBody>
          <a:bodyPr wrap="square">
            <a:spAutoFit/>
          </a:bodyPr>
          <a:lstStyle/>
          <a:p>
            <a:pPr fontAlgn="base"/>
            <a:r>
              <a:rPr lang="en-GB" sz="3600" b="0" i="0" dirty="0">
                <a:solidFill>
                  <a:srgbClr val="00CC00"/>
                </a:solidFill>
                <a:effectLst/>
                <a:latin typeface="Bitter"/>
              </a:rPr>
              <a:t>Get Involved</a:t>
            </a:r>
          </a:p>
          <a:p>
            <a:pPr fontAlgn="base"/>
            <a:endParaRPr lang="en-GB" sz="3600" b="0" i="0" dirty="0">
              <a:solidFill>
                <a:srgbClr val="00CC00"/>
              </a:solidFill>
              <a:effectLst/>
              <a:latin typeface="Bitter"/>
            </a:endParaRPr>
          </a:p>
          <a:p>
            <a:pPr fontAlgn="base"/>
            <a:r>
              <a:rPr lang="en-GB" sz="2400" b="0" i="0" dirty="0">
                <a:effectLst/>
                <a:latin typeface="Times New Roman" panose="02020603050405020304" pitchFamily="18" charset="0"/>
                <a:cs typeface="Times New Roman" panose="02020603050405020304" pitchFamily="18" charset="0"/>
              </a:rPr>
              <a:t>The best way to keep your child safe online is to take an active interest right from the start. They need your love and protection online as much as they do in the real world. What your child is exposed to will depend on how they’re using the internet – social network users are more likely to experience cyberbullying, see sexual or violent images, or have contact with strangers.</a:t>
            </a:r>
          </a:p>
          <a:p>
            <a:pPr fontAlgn="base"/>
            <a:r>
              <a:rPr lang="en-GB" b="0" i="0" dirty="0">
                <a:solidFill>
                  <a:srgbClr val="FFFFFF"/>
                </a:solidFill>
                <a:effectLst/>
                <a:latin typeface="Montserrat"/>
              </a:rPr>
              <a:t>Challenge your child and learn about e-safety together with our tablet app</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1226" y="0"/>
            <a:ext cx="4009030" cy="1262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4540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3740"/>
          </a:xfrm>
        </p:spPr>
        <p:txBody>
          <a:bodyPr>
            <a:normAutofit/>
          </a:bodyPr>
          <a:lstStyle/>
          <a:p>
            <a:r>
              <a:rPr lang="en-GB" sz="3600" dirty="0">
                <a:solidFill>
                  <a:srgbClr val="00CC00"/>
                </a:solidFill>
                <a:latin typeface="Bitter"/>
              </a:rPr>
              <a:t>Set up safely</a:t>
            </a:r>
          </a:p>
        </p:txBody>
      </p:sp>
      <p:sp>
        <p:nvSpPr>
          <p:cNvPr id="4" name="Rectangle 3"/>
          <p:cNvSpPr/>
          <p:nvPr/>
        </p:nvSpPr>
        <p:spPr>
          <a:xfrm>
            <a:off x="457200" y="1406942"/>
            <a:ext cx="7949380" cy="3108543"/>
          </a:xfrm>
          <a:prstGeom prst="rect">
            <a:avLst/>
          </a:prstGeom>
        </p:spPr>
        <p:txBody>
          <a:bodyPr wrap="square">
            <a:spAutoFit/>
          </a:bodyPr>
          <a:lstStyle/>
          <a:p>
            <a:pPr fontAlgn="base"/>
            <a:endParaRPr lang="en-GB" sz="2000" b="1" i="0" dirty="0">
              <a:solidFill>
                <a:srgbClr val="3B3A39"/>
              </a:solidFill>
              <a:effectLst/>
              <a:latin typeface="inherit"/>
            </a:endParaRPr>
          </a:p>
          <a:p>
            <a:pPr fontAlgn="base"/>
            <a:r>
              <a:rPr lang="en-GB" sz="2400" b="1" i="0" dirty="0">
                <a:effectLst/>
                <a:latin typeface="Times New Roman" panose="02020603050405020304" pitchFamily="18" charset="0"/>
                <a:cs typeface="Times New Roman" panose="02020603050405020304" pitchFamily="18" charset="0"/>
              </a:rPr>
              <a:t>Set up their device</a:t>
            </a:r>
          </a:p>
          <a:p>
            <a:pPr fontAlgn="base"/>
            <a:endParaRPr lang="en-GB" sz="2400" b="0" i="0" dirty="0">
              <a:effectLst/>
              <a:latin typeface="Times New Roman" panose="02020603050405020304" pitchFamily="18" charset="0"/>
              <a:cs typeface="Times New Roman" panose="02020603050405020304" pitchFamily="18" charset="0"/>
            </a:endParaRPr>
          </a:p>
          <a:p>
            <a:pPr fontAlgn="base"/>
            <a:r>
              <a:rPr lang="en-GB" sz="2400" b="0" i="0" dirty="0">
                <a:effectLst/>
                <a:latin typeface="Times New Roman" panose="02020603050405020304" pitchFamily="18" charset="0"/>
                <a:cs typeface="Times New Roman" panose="02020603050405020304" pitchFamily="18" charset="0"/>
              </a:rPr>
              <a:t>Whatever </a:t>
            </a:r>
            <a:r>
              <a:rPr lang="en-GB" sz="2400" b="0" i="0" u="none" strike="noStrike" dirty="0">
                <a:effectLst/>
                <a:latin typeface="Times New Roman" panose="02020603050405020304" pitchFamily="18" charset="0"/>
                <a:cs typeface="Times New Roman" panose="02020603050405020304" pitchFamily="18" charset="0"/>
                <a:hlinkClick r:id="rId2"/>
              </a:rPr>
              <a:t>device</a:t>
            </a:r>
            <a:r>
              <a:rPr lang="en-GB" sz="2400" b="0" i="0" dirty="0">
                <a:effectLst/>
                <a:latin typeface="Times New Roman" panose="02020603050405020304" pitchFamily="18" charset="0"/>
                <a:cs typeface="Times New Roman" panose="02020603050405020304" pitchFamily="18" charset="0"/>
              </a:rPr>
              <a:t> you choose, there are </a:t>
            </a:r>
            <a:r>
              <a:rPr lang="en-GB" sz="2400" b="1" i="0" dirty="0">
                <a:effectLst/>
                <a:latin typeface="Times New Roman" panose="02020603050405020304" pitchFamily="18" charset="0"/>
                <a:cs typeface="Times New Roman" panose="02020603050405020304" pitchFamily="18" charset="0"/>
              </a:rPr>
              <a:t>free</a:t>
            </a:r>
            <a:r>
              <a:rPr lang="en-GB" sz="2400" b="0" i="0" dirty="0">
                <a:effectLst/>
                <a:latin typeface="Times New Roman" panose="02020603050405020304" pitchFamily="18" charset="0"/>
                <a:cs typeface="Times New Roman" panose="02020603050405020304" pitchFamily="18" charset="0"/>
              </a:rPr>
              <a:t> </a:t>
            </a:r>
            <a:r>
              <a:rPr lang="en-GB" sz="2400" b="1" i="0" dirty="0">
                <a:effectLst/>
                <a:latin typeface="Times New Roman" panose="02020603050405020304" pitchFamily="18" charset="0"/>
                <a:cs typeface="Times New Roman" panose="02020603050405020304" pitchFamily="18" charset="0"/>
              </a:rPr>
              <a:t>controls</a:t>
            </a:r>
            <a:r>
              <a:rPr lang="en-GB" sz="2400" b="0" i="0" dirty="0">
                <a:effectLst/>
                <a:latin typeface="Times New Roman" panose="02020603050405020304" pitchFamily="18" charset="0"/>
                <a:cs typeface="Times New Roman" panose="02020603050405020304" pitchFamily="18" charset="0"/>
              </a:rPr>
              <a:t> you can use to stop your child from purchasing and using certain apps, seeing certain content, or limiting what they can share with others, like their </a:t>
            </a:r>
            <a:r>
              <a:rPr lang="en-GB" sz="2400" b="1" i="0" dirty="0">
                <a:effectLst/>
                <a:latin typeface="Times New Roman" panose="02020603050405020304" pitchFamily="18" charset="0"/>
                <a:cs typeface="Times New Roman" panose="02020603050405020304" pitchFamily="18" charset="0"/>
              </a:rPr>
              <a:t>location</a:t>
            </a:r>
            <a:r>
              <a:rPr lang="en-GB" sz="2400" b="0" i="0" dirty="0">
                <a:effectLst/>
                <a:latin typeface="Times New Roman" panose="02020603050405020304" pitchFamily="18" charset="0"/>
                <a:cs typeface="Times New Roman" panose="02020603050405020304" pitchFamily="18" charset="0"/>
              </a:rPr>
              <a:t> for example. </a:t>
            </a:r>
          </a:p>
          <a:p>
            <a:pPr fontAlgn="base"/>
            <a:endParaRPr lang="en-GB" sz="2000" dirty="0">
              <a:solidFill>
                <a:srgbClr val="3B3A39"/>
              </a:solidFill>
              <a:latin typeface="inherit"/>
            </a:endParaRPr>
          </a:p>
          <a:p>
            <a:pPr fontAlgn="base"/>
            <a:endParaRPr lang="en-GB" sz="1200" b="0" i="0" dirty="0">
              <a:solidFill>
                <a:srgbClr val="3B3A39"/>
              </a:solidFill>
              <a:effectLst/>
              <a:latin typeface="inherit"/>
            </a:endParaRPr>
          </a:p>
        </p:txBody>
      </p:sp>
      <p:pic>
        <p:nvPicPr>
          <p:cNvPr id="3" name="Picture 2"/>
          <p:cNvPicPr>
            <a:picLocks noChangeAspect="1"/>
          </p:cNvPicPr>
          <p:nvPr/>
        </p:nvPicPr>
        <p:blipFill rotWithShape="1">
          <a:blip r:embed="rId3"/>
          <a:srcRect l="26749" t="10214" r="28462" b="15719"/>
          <a:stretch/>
        </p:blipFill>
        <p:spPr>
          <a:xfrm>
            <a:off x="8406580" y="1690688"/>
            <a:ext cx="3785419" cy="3806671"/>
          </a:xfrm>
          <a:prstGeom prst="rect">
            <a:avLst/>
          </a:prstGeom>
        </p:spPr>
      </p:pic>
    </p:spTree>
    <p:extLst>
      <p:ext uri="{BB962C8B-B14F-4D97-AF65-F5344CB8AC3E}">
        <p14:creationId xmlns:p14="http://schemas.microsoft.com/office/powerpoint/2010/main" val="23403533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solidFill>
                  <a:srgbClr val="00CC00"/>
                </a:solidFill>
                <a:latin typeface="Bitter"/>
              </a:rPr>
              <a:t>Cont.…</a:t>
            </a:r>
            <a:endParaRPr lang="en-GB" dirty="0">
              <a:solidFill>
                <a:srgbClr val="00CC00"/>
              </a:solidFill>
            </a:endParaRPr>
          </a:p>
        </p:txBody>
      </p:sp>
      <p:sp>
        <p:nvSpPr>
          <p:cNvPr id="4" name="Rectangle 3"/>
          <p:cNvSpPr/>
          <p:nvPr/>
        </p:nvSpPr>
        <p:spPr>
          <a:xfrm>
            <a:off x="670277" y="1902797"/>
            <a:ext cx="11187289" cy="5016758"/>
          </a:xfrm>
          <a:prstGeom prst="rect">
            <a:avLst/>
          </a:prstGeom>
        </p:spPr>
        <p:txBody>
          <a:bodyPr wrap="square">
            <a:spAutoFit/>
          </a:bodyPr>
          <a:lstStyle/>
          <a:p>
            <a:pPr fontAlgn="base"/>
            <a:r>
              <a:rPr lang="en-GB" sz="2400" b="1" i="0" dirty="0">
                <a:effectLst/>
                <a:latin typeface="Times New Roman" panose="02020603050405020304" pitchFamily="18" charset="0"/>
                <a:cs typeface="Times New Roman" panose="02020603050405020304" pitchFamily="18" charset="0"/>
              </a:rPr>
              <a:t>Getting the low down on sites, games and apps</a:t>
            </a:r>
          </a:p>
          <a:p>
            <a:pPr fontAlgn="base"/>
            <a:endParaRPr lang="en-GB" sz="2400" b="0" i="0" dirty="0">
              <a:effectLst/>
              <a:latin typeface="Times New Roman" panose="02020603050405020304" pitchFamily="18" charset="0"/>
              <a:cs typeface="Times New Roman" panose="02020603050405020304" pitchFamily="18" charset="0"/>
            </a:endParaRPr>
          </a:p>
          <a:p>
            <a:pPr fontAlgn="base"/>
            <a:r>
              <a:rPr lang="en-GB" sz="2400" b="0" i="0" dirty="0">
                <a:effectLst/>
                <a:latin typeface="Times New Roman" panose="02020603050405020304" pitchFamily="18" charset="0"/>
                <a:cs typeface="Times New Roman" panose="02020603050405020304" pitchFamily="18" charset="0"/>
              </a:rPr>
              <a:t>You will probably use social networks yourself, but you might want to know about new ones that your child is using, or wants to use. Use them yourself and set up your own account so you can experience what your child might see. There are also a number of </a:t>
            </a:r>
            <a:r>
              <a:rPr lang="en-GB" sz="2400" b="0" i="0" u="none" strike="noStrike" dirty="0">
                <a:effectLst/>
                <a:latin typeface="Times New Roman" panose="02020603050405020304" pitchFamily="18" charset="0"/>
                <a:cs typeface="Times New Roman" panose="02020603050405020304" pitchFamily="18" charset="0"/>
                <a:hlinkClick r:id="rId2"/>
              </a:rPr>
              <a:t>child-friendly social networks</a:t>
            </a:r>
            <a:r>
              <a:rPr lang="en-GB" sz="2400" b="0" i="0" dirty="0">
                <a:effectLst/>
                <a:latin typeface="Times New Roman" panose="02020603050405020304" pitchFamily="18" charset="0"/>
                <a:cs typeface="Times New Roman" panose="02020603050405020304" pitchFamily="18" charset="0"/>
              </a:rPr>
              <a:t> they could use while they get ready for the likes of Snapchat and Instagram.</a:t>
            </a:r>
          </a:p>
          <a:p>
            <a:pPr fontAlgn="base"/>
            <a:endParaRPr lang="en-GB" sz="2400" b="0" i="0" dirty="0">
              <a:effectLst/>
              <a:latin typeface="Times New Roman" panose="02020603050405020304" pitchFamily="18" charset="0"/>
              <a:cs typeface="Times New Roman" panose="02020603050405020304" pitchFamily="18" charset="0"/>
            </a:endParaRPr>
          </a:p>
          <a:p>
            <a:pPr fontAlgn="base"/>
            <a:r>
              <a:rPr lang="en-GB" sz="2400" b="1" i="0" dirty="0">
                <a:effectLst/>
                <a:latin typeface="Times New Roman" panose="02020603050405020304" pitchFamily="18" charset="0"/>
                <a:cs typeface="Times New Roman" panose="02020603050405020304" pitchFamily="18" charset="0"/>
              </a:rPr>
              <a:t>Privacy settings</a:t>
            </a:r>
            <a:endParaRPr lang="en-GB" sz="2400" b="0" i="0" dirty="0">
              <a:effectLst/>
              <a:latin typeface="Times New Roman" panose="02020603050405020304" pitchFamily="18" charset="0"/>
              <a:cs typeface="Times New Roman" panose="02020603050405020304" pitchFamily="18" charset="0"/>
            </a:endParaRPr>
          </a:p>
          <a:p>
            <a:pPr fontAlgn="base"/>
            <a:r>
              <a:rPr lang="en-GB" sz="2400" b="0" i="0" dirty="0">
                <a:effectLst/>
                <a:latin typeface="Times New Roman" panose="02020603050405020304" pitchFamily="18" charset="0"/>
                <a:cs typeface="Times New Roman" panose="02020603050405020304" pitchFamily="18" charset="0"/>
              </a:rPr>
              <a:t>Spend time together looking at the </a:t>
            </a:r>
            <a:r>
              <a:rPr lang="en-GB" sz="2400" b="1" i="0" dirty="0">
                <a:effectLst/>
                <a:latin typeface="Times New Roman" panose="02020603050405020304" pitchFamily="18" charset="0"/>
                <a:cs typeface="Times New Roman" panose="02020603050405020304" pitchFamily="18" charset="0"/>
              </a:rPr>
              <a:t>privacy</a:t>
            </a:r>
            <a:r>
              <a:rPr lang="en-GB" sz="2400" b="0" i="0" dirty="0">
                <a:effectLst/>
                <a:latin typeface="Times New Roman" panose="02020603050405020304" pitchFamily="18" charset="0"/>
                <a:cs typeface="Times New Roman" panose="02020603050405020304" pitchFamily="18" charset="0"/>
              </a:rPr>
              <a:t> </a:t>
            </a:r>
            <a:r>
              <a:rPr lang="en-GB" sz="2400" b="1" i="0" dirty="0">
                <a:effectLst/>
                <a:latin typeface="Times New Roman" panose="02020603050405020304" pitchFamily="18" charset="0"/>
                <a:cs typeface="Times New Roman" panose="02020603050405020304" pitchFamily="18" charset="0"/>
              </a:rPr>
              <a:t>settings</a:t>
            </a:r>
            <a:r>
              <a:rPr lang="en-GB" sz="2400" b="0" i="0" dirty="0">
                <a:effectLst/>
                <a:latin typeface="Times New Roman" panose="02020603050405020304" pitchFamily="18" charset="0"/>
                <a:cs typeface="Times New Roman" panose="02020603050405020304" pitchFamily="18" charset="0"/>
              </a:rPr>
              <a:t>. It’s always best to assume that default settings are public and should be changed accordingly.</a:t>
            </a:r>
          </a:p>
          <a:p>
            <a:pPr fontAlgn="base"/>
            <a:endParaRPr lang="en-GB" sz="2000" dirty="0">
              <a:latin typeface="inherit"/>
            </a:endParaRPr>
          </a:p>
          <a:p>
            <a:pPr fontAlgn="base"/>
            <a:endParaRPr lang="en-GB" sz="2400" b="0" i="0" dirty="0">
              <a:effectLst/>
              <a:latin typeface="inherit"/>
            </a:endParaRPr>
          </a:p>
          <a:p>
            <a:pPr fontAlgn="base"/>
            <a:endParaRPr lang="en-GB" sz="1200" b="0" i="0" dirty="0">
              <a:effectLst/>
              <a:latin typeface="inherit"/>
            </a:endParaRPr>
          </a:p>
        </p:txBody>
      </p:sp>
    </p:spTree>
    <p:extLst>
      <p:ext uri="{BB962C8B-B14F-4D97-AF65-F5344CB8AC3E}">
        <p14:creationId xmlns:p14="http://schemas.microsoft.com/office/powerpoint/2010/main" val="22006421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6978"/>
          </a:xfrm>
        </p:spPr>
        <p:txBody>
          <a:bodyPr>
            <a:normAutofit/>
          </a:bodyPr>
          <a:lstStyle/>
          <a:p>
            <a:r>
              <a:rPr lang="en-GB" sz="3600" dirty="0">
                <a:solidFill>
                  <a:srgbClr val="00CC00"/>
                </a:solidFill>
                <a:latin typeface="Bitter"/>
              </a:rPr>
              <a:t>Cont.….</a:t>
            </a:r>
          </a:p>
        </p:txBody>
      </p:sp>
      <p:sp>
        <p:nvSpPr>
          <p:cNvPr id="4" name="Rectangle 3"/>
          <p:cNvSpPr/>
          <p:nvPr/>
        </p:nvSpPr>
        <p:spPr>
          <a:xfrm>
            <a:off x="532263" y="1952853"/>
            <a:ext cx="10629753" cy="3785652"/>
          </a:xfrm>
          <a:prstGeom prst="rect">
            <a:avLst/>
          </a:prstGeom>
        </p:spPr>
        <p:txBody>
          <a:bodyPr wrap="square">
            <a:spAutoFit/>
          </a:bodyPr>
          <a:lstStyle/>
          <a:p>
            <a:pPr fontAlgn="base"/>
            <a:r>
              <a:rPr lang="en-GB" sz="2400" b="1" dirty="0">
                <a:latin typeface="Times New Roman" panose="02020603050405020304" pitchFamily="18" charset="0"/>
                <a:cs typeface="Times New Roman" panose="02020603050405020304" pitchFamily="18" charset="0"/>
              </a:rPr>
              <a:t>Blocking software</a:t>
            </a:r>
            <a:endParaRPr lang="en-GB" sz="2400" dirty="0">
              <a:latin typeface="Times New Roman" panose="02020603050405020304" pitchFamily="18" charset="0"/>
              <a:cs typeface="Times New Roman" panose="02020603050405020304" pitchFamily="18" charset="0"/>
            </a:endParaRPr>
          </a:p>
          <a:p>
            <a:pPr fontAlgn="base"/>
            <a:r>
              <a:rPr lang="en-GB" sz="2400" dirty="0">
                <a:latin typeface="Times New Roman" panose="02020603050405020304" pitchFamily="18" charset="0"/>
                <a:cs typeface="Times New Roman" panose="02020603050405020304" pitchFamily="18" charset="0"/>
              </a:rPr>
              <a:t>There are a range of new apps and software that </a:t>
            </a:r>
            <a:r>
              <a:rPr lang="en-GB" sz="2400" b="1" dirty="0">
                <a:latin typeface="Times New Roman" panose="02020603050405020304" pitchFamily="18" charset="0"/>
                <a:cs typeface="Times New Roman" panose="02020603050405020304" pitchFamily="18" charset="0"/>
              </a:rPr>
              <a:t>block</a:t>
            </a:r>
            <a:r>
              <a:rPr lang="en-GB" sz="2400" dirty="0">
                <a:latin typeface="Times New Roman" panose="02020603050405020304" pitchFamily="18" charset="0"/>
                <a:cs typeface="Times New Roman" panose="02020603050405020304" pitchFamily="18" charset="0"/>
              </a:rPr>
              <a:t>, </a:t>
            </a:r>
            <a:r>
              <a:rPr lang="en-GB" sz="2400" b="1" dirty="0">
                <a:latin typeface="Times New Roman" panose="02020603050405020304" pitchFamily="18" charset="0"/>
                <a:cs typeface="Times New Roman" panose="02020603050405020304" pitchFamily="18" charset="0"/>
              </a:rPr>
              <a:t>filter</a:t>
            </a:r>
            <a:r>
              <a:rPr lang="en-GB" sz="2400" dirty="0">
                <a:latin typeface="Times New Roman" panose="02020603050405020304" pitchFamily="18" charset="0"/>
                <a:cs typeface="Times New Roman" panose="02020603050405020304" pitchFamily="18" charset="0"/>
              </a:rPr>
              <a:t> </a:t>
            </a:r>
            <a:r>
              <a:rPr lang="en-GB" sz="2400" b="1" dirty="0">
                <a:latin typeface="Times New Roman" panose="02020603050405020304" pitchFamily="18" charset="0"/>
                <a:cs typeface="Times New Roman" panose="02020603050405020304" pitchFamily="18" charset="0"/>
              </a:rPr>
              <a:t>and</a:t>
            </a:r>
            <a:r>
              <a:rPr lang="en-GB" sz="2400" dirty="0">
                <a:latin typeface="Times New Roman" panose="02020603050405020304" pitchFamily="18" charset="0"/>
                <a:cs typeface="Times New Roman" panose="02020603050405020304" pitchFamily="18" charset="0"/>
              </a:rPr>
              <a:t> </a:t>
            </a:r>
            <a:r>
              <a:rPr lang="en-GB" sz="2400" b="1" dirty="0">
                <a:latin typeface="Times New Roman" panose="02020603050405020304" pitchFamily="18" charset="0"/>
                <a:cs typeface="Times New Roman" panose="02020603050405020304" pitchFamily="18" charset="0"/>
              </a:rPr>
              <a:t>monitor</a:t>
            </a:r>
            <a:r>
              <a:rPr lang="en-GB" sz="2400" dirty="0">
                <a:latin typeface="Times New Roman" panose="02020603050405020304" pitchFamily="18" charset="0"/>
                <a:cs typeface="Times New Roman" panose="02020603050405020304" pitchFamily="18" charset="0"/>
              </a:rPr>
              <a:t> online behaviour. You’ll need to decide as a family whether this is the right approach for you, taking into consideration your child’s age and maturity, and their need for privacy.</a:t>
            </a:r>
          </a:p>
          <a:p>
            <a:pPr fontAlgn="base"/>
            <a:endParaRPr lang="en-GB" sz="2400" dirty="0">
              <a:latin typeface="Times New Roman" panose="02020603050405020304" pitchFamily="18" charset="0"/>
              <a:cs typeface="Times New Roman" panose="02020603050405020304" pitchFamily="18" charset="0"/>
            </a:endParaRPr>
          </a:p>
          <a:p>
            <a:pPr fontAlgn="base"/>
            <a:r>
              <a:rPr lang="en-GB" sz="2400" b="1" dirty="0">
                <a:latin typeface="Times New Roman" panose="02020603050405020304" pitchFamily="18" charset="0"/>
                <a:cs typeface="Times New Roman" panose="02020603050405020304" pitchFamily="18" charset="0"/>
              </a:rPr>
              <a:t>Negotiating the gaming world</a:t>
            </a:r>
            <a:endParaRPr lang="en-GB" sz="2400" dirty="0">
              <a:latin typeface="Times New Roman" panose="02020603050405020304" pitchFamily="18" charset="0"/>
              <a:cs typeface="Times New Roman" panose="02020603050405020304" pitchFamily="18" charset="0"/>
            </a:endParaRPr>
          </a:p>
          <a:p>
            <a:pPr fontAlgn="base"/>
            <a:r>
              <a:rPr lang="en-GB" sz="2400" dirty="0">
                <a:latin typeface="Times New Roman" panose="02020603050405020304" pitchFamily="18" charset="0"/>
                <a:cs typeface="Times New Roman" panose="02020603050405020304" pitchFamily="18" charset="0"/>
              </a:rPr>
              <a:t>In some games like Minecraft people deliberately try to intimidate other players. In multi-player games where gamers </a:t>
            </a:r>
            <a:r>
              <a:rPr lang="en-GB" sz="2400" dirty="0">
                <a:latin typeface="Times New Roman" panose="02020603050405020304" pitchFamily="18" charset="0"/>
                <a:cs typeface="Times New Roman" panose="02020603050405020304" pitchFamily="18" charset="0"/>
                <a:hlinkClick r:id="rId2"/>
              </a:rPr>
              <a:t>talk to one another</a:t>
            </a:r>
            <a:r>
              <a:rPr lang="en-GB" sz="2400" dirty="0">
                <a:latin typeface="Times New Roman" panose="02020603050405020304" pitchFamily="18" charset="0"/>
                <a:cs typeface="Times New Roman" panose="02020603050405020304" pitchFamily="18" charset="0"/>
              </a:rPr>
              <a:t> – you might find </a:t>
            </a:r>
            <a:r>
              <a:rPr lang="en-GB" sz="2400" b="1" dirty="0">
                <a:latin typeface="Times New Roman" panose="02020603050405020304" pitchFamily="18" charset="0"/>
                <a:cs typeface="Times New Roman" panose="02020603050405020304" pitchFamily="18" charset="0"/>
              </a:rPr>
              <a:t>abusive</a:t>
            </a:r>
            <a:r>
              <a:rPr lang="en-GB" sz="2400" dirty="0">
                <a:latin typeface="Times New Roman" panose="02020603050405020304" pitchFamily="18" charset="0"/>
                <a:cs typeface="Times New Roman" panose="02020603050405020304" pitchFamily="18" charset="0"/>
              </a:rPr>
              <a:t> </a:t>
            </a:r>
            <a:r>
              <a:rPr lang="en-GB" sz="2400" b="1" dirty="0">
                <a:latin typeface="Times New Roman" panose="02020603050405020304" pitchFamily="18" charset="0"/>
                <a:cs typeface="Times New Roman" panose="02020603050405020304" pitchFamily="18" charset="0"/>
              </a:rPr>
              <a:t>language</a:t>
            </a:r>
            <a:r>
              <a:rPr lang="en-GB" sz="2400" dirty="0">
                <a:latin typeface="Times New Roman" panose="02020603050405020304" pitchFamily="18" charset="0"/>
                <a:cs typeface="Times New Roman" panose="02020603050405020304" pitchFamily="18" charset="0"/>
              </a:rPr>
              <a:t>, </a:t>
            </a:r>
            <a:r>
              <a:rPr lang="en-GB" sz="2400" b="1" dirty="0">
                <a:latin typeface="Times New Roman" panose="02020603050405020304" pitchFamily="18" charset="0"/>
                <a:cs typeface="Times New Roman" panose="02020603050405020304" pitchFamily="18" charset="0"/>
              </a:rPr>
              <a:t>harassment</a:t>
            </a:r>
            <a:r>
              <a:rPr lang="en-GB" sz="2400" dirty="0">
                <a:latin typeface="Times New Roman" panose="02020603050405020304" pitchFamily="18" charset="0"/>
                <a:cs typeface="Times New Roman" panose="02020603050405020304" pitchFamily="18" charset="0"/>
              </a:rPr>
              <a:t> and there have been instances of </a:t>
            </a:r>
            <a:r>
              <a:rPr lang="en-GB" sz="2400" b="1" dirty="0">
                <a:latin typeface="Times New Roman" panose="02020603050405020304" pitchFamily="18" charset="0"/>
                <a:cs typeface="Times New Roman" panose="02020603050405020304" pitchFamily="18" charset="0"/>
              </a:rPr>
              <a:t>grooming</a:t>
            </a:r>
            <a:r>
              <a:rPr lang="en-GB" sz="2400" dirty="0">
                <a:latin typeface="Times New Roman" panose="02020603050405020304" pitchFamily="18" charset="0"/>
                <a:cs typeface="Times New Roman" panose="02020603050405020304" pitchFamily="18" charset="0"/>
              </a:rPr>
              <a:t>. </a:t>
            </a:r>
            <a:endParaRPr lang="en-GB" sz="1200" b="0" i="0" dirty="0">
              <a:solidFill>
                <a:srgbClr val="3B3A39"/>
              </a:solidFill>
              <a:effectLst/>
              <a:latin typeface="inherit"/>
            </a:endParaRPr>
          </a:p>
        </p:txBody>
      </p:sp>
    </p:spTree>
    <p:extLst>
      <p:ext uri="{BB962C8B-B14F-4D97-AF65-F5344CB8AC3E}">
        <p14:creationId xmlns:p14="http://schemas.microsoft.com/office/powerpoint/2010/main" val="15439075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63236"/>
            <a:ext cx="8911687" cy="692728"/>
          </a:xfrm>
        </p:spPr>
        <p:txBody>
          <a:bodyPr/>
          <a:lstStyle/>
          <a:p>
            <a:r>
              <a:rPr lang="en-US" altLang="en-US" b="1" i="1" dirty="0">
                <a:solidFill>
                  <a:srgbClr val="00CC00"/>
                </a:solidFill>
              </a:rPr>
              <a:t>Protection Methods for Children</a:t>
            </a:r>
            <a:endParaRPr lang="en-US" dirty="0">
              <a:solidFill>
                <a:srgbClr val="00CC00"/>
              </a:solidFill>
            </a:endParaRPr>
          </a:p>
        </p:txBody>
      </p:sp>
      <p:sp>
        <p:nvSpPr>
          <p:cNvPr id="3" name="Content Placeholder 2"/>
          <p:cNvSpPr>
            <a:spLocks noGrp="1"/>
          </p:cNvSpPr>
          <p:nvPr>
            <p:ph idx="1"/>
          </p:nvPr>
        </p:nvSpPr>
        <p:spPr>
          <a:xfrm>
            <a:off x="2589212" y="955965"/>
            <a:ext cx="8915400" cy="4955258"/>
          </a:xfrm>
        </p:spPr>
        <p:txBody>
          <a:bodyPr>
            <a:noAutofit/>
          </a:bodyPr>
          <a:lstStyle/>
          <a:p>
            <a:pPr marL="0" indent="0">
              <a:buNone/>
              <a:defRPr/>
            </a:pPr>
            <a:r>
              <a:rPr lang="en-US" altLang="en-US" sz="2200" dirty="0">
                <a:solidFill>
                  <a:schemeClr val="tx1"/>
                </a:solidFill>
                <a:latin typeface="Times New Roman" panose="02020603050405020304" pitchFamily="18" charset="0"/>
                <a:cs typeface="Times New Roman" panose="02020603050405020304" pitchFamily="18" charset="0"/>
              </a:rPr>
              <a:t>Educate you child about </a:t>
            </a:r>
            <a:r>
              <a:rPr lang="en-US" altLang="en-US" sz="2200" b="1" dirty="0">
                <a:solidFill>
                  <a:schemeClr val="tx1"/>
                </a:solidFill>
                <a:latin typeface="Times New Roman" panose="02020603050405020304" pitchFamily="18" charset="0"/>
                <a:cs typeface="Times New Roman" panose="02020603050405020304" pitchFamily="18" charset="0"/>
              </a:rPr>
              <a:t>safe Internet practices</a:t>
            </a:r>
            <a:r>
              <a:rPr lang="en-US" altLang="en-US" sz="2200" dirty="0">
                <a:solidFill>
                  <a:schemeClr val="tx1"/>
                </a:solidFill>
                <a:latin typeface="Times New Roman" panose="02020603050405020304" pitchFamily="18" charset="0"/>
                <a:cs typeface="Times New Roman" panose="02020603050405020304" pitchFamily="18" charset="0"/>
              </a:rPr>
              <a:t> </a:t>
            </a:r>
          </a:p>
          <a:p>
            <a:pPr marL="0" indent="0">
              <a:buNone/>
              <a:defRPr/>
            </a:pPr>
            <a:r>
              <a:rPr lang="en-US" altLang="en-US" sz="2200" b="1" i="1" dirty="0">
                <a:solidFill>
                  <a:schemeClr val="tx1"/>
                </a:solidFill>
                <a:latin typeface="Times New Roman" panose="02020603050405020304" pitchFamily="18" charset="0"/>
                <a:cs typeface="Times New Roman" panose="02020603050405020304" pitchFamily="18" charset="0"/>
              </a:rPr>
              <a:t>Studies show that:</a:t>
            </a:r>
          </a:p>
          <a:p>
            <a:pPr>
              <a:buFont typeface="Wingdings 3" charset="2"/>
              <a:buChar char=""/>
              <a:defRPr/>
            </a:pPr>
            <a:r>
              <a:rPr lang="en-US" altLang="en-US" sz="2200" dirty="0">
                <a:solidFill>
                  <a:schemeClr val="tx1"/>
                </a:solidFill>
                <a:latin typeface="Times New Roman" panose="02020603050405020304" pitchFamily="18" charset="0"/>
                <a:cs typeface="Times New Roman" panose="02020603050405020304" pitchFamily="18" charset="0"/>
              </a:rPr>
              <a:t>Use strong passwords (including numbers, special characters, and combination of upper/lower case)</a:t>
            </a:r>
          </a:p>
          <a:p>
            <a:pPr>
              <a:buFont typeface="Wingdings 3" charset="2"/>
              <a:buChar char=""/>
              <a:defRPr/>
            </a:pPr>
            <a:r>
              <a:rPr lang="en-US" altLang="en-US" sz="2200" dirty="0">
                <a:solidFill>
                  <a:schemeClr val="tx1"/>
                </a:solidFill>
                <a:latin typeface="Times New Roman" panose="02020603050405020304" pitchFamily="18" charset="0"/>
                <a:cs typeface="Times New Roman" panose="02020603050405020304" pitchFamily="18" charset="0"/>
              </a:rPr>
              <a:t>Never give password to anyone</a:t>
            </a:r>
          </a:p>
          <a:p>
            <a:pPr>
              <a:buFont typeface="Wingdings 3" charset="2"/>
              <a:buChar char=""/>
              <a:defRPr/>
            </a:pPr>
            <a:r>
              <a:rPr lang="en-US" altLang="en-US" sz="2200" dirty="0">
                <a:solidFill>
                  <a:schemeClr val="tx1"/>
                </a:solidFill>
                <a:latin typeface="Times New Roman" panose="02020603050405020304" pitchFamily="18" charset="0"/>
                <a:cs typeface="Times New Roman" panose="02020603050405020304" pitchFamily="18" charset="0"/>
              </a:rPr>
              <a:t>Don't communicate online with people you don't know</a:t>
            </a:r>
          </a:p>
          <a:p>
            <a:pPr>
              <a:buFont typeface="Wingdings 3" charset="2"/>
              <a:buChar char=""/>
              <a:defRPr/>
            </a:pPr>
            <a:r>
              <a:rPr lang="en-US" altLang="en-US" sz="2200" dirty="0">
                <a:solidFill>
                  <a:schemeClr val="tx1"/>
                </a:solidFill>
                <a:latin typeface="Times New Roman" panose="02020603050405020304" pitchFamily="18" charset="0"/>
                <a:cs typeface="Times New Roman" panose="02020603050405020304" pitchFamily="18" charset="0"/>
              </a:rPr>
              <a:t>Enable &amp; elevate privacy settings </a:t>
            </a:r>
          </a:p>
          <a:p>
            <a:pPr>
              <a:buFont typeface="Wingdings 3" charset="2"/>
              <a:buChar char=""/>
              <a:defRPr/>
            </a:pPr>
            <a:r>
              <a:rPr lang="en-US" altLang="en-US" sz="2200" dirty="0">
                <a:solidFill>
                  <a:schemeClr val="tx1"/>
                </a:solidFill>
                <a:latin typeface="Times New Roman" panose="02020603050405020304" pitchFamily="18" charset="0"/>
                <a:cs typeface="Times New Roman" panose="02020603050405020304" pitchFamily="18" charset="0"/>
              </a:rPr>
              <a:t>Disable Facebook Chat</a:t>
            </a:r>
          </a:p>
          <a:p>
            <a:pPr>
              <a:buFont typeface="Wingdings 3" charset="2"/>
              <a:buChar char=""/>
              <a:defRPr/>
            </a:pPr>
            <a:r>
              <a:rPr lang="en-US" altLang="en-US" sz="2200" dirty="0">
                <a:solidFill>
                  <a:schemeClr val="tx1"/>
                </a:solidFill>
                <a:latin typeface="Times New Roman" panose="02020603050405020304" pitchFamily="18" charset="0"/>
                <a:cs typeface="Times New Roman" panose="02020603050405020304" pitchFamily="18" charset="0"/>
              </a:rPr>
              <a:t>Do not allow Skype calls from anyone who is not in your contact list</a:t>
            </a:r>
          </a:p>
          <a:p>
            <a:pPr>
              <a:buFont typeface="Wingdings 3" charset="2"/>
              <a:buChar char=""/>
              <a:defRPr/>
            </a:pPr>
            <a:r>
              <a:rPr lang="en-US" altLang="en-US" sz="2200" dirty="0">
                <a:solidFill>
                  <a:schemeClr val="tx1"/>
                </a:solidFill>
                <a:latin typeface="Times New Roman" panose="02020603050405020304" pitchFamily="18" charset="0"/>
                <a:cs typeface="Times New Roman" panose="02020603050405020304" pitchFamily="18" charset="0"/>
              </a:rPr>
              <a:t>Teach children about responsible communication</a:t>
            </a:r>
          </a:p>
          <a:p>
            <a:pPr>
              <a:buFont typeface="Wingdings 3" charset="2"/>
              <a:buChar char=""/>
              <a:defRPr/>
            </a:pPr>
            <a:r>
              <a:rPr lang="en-US" sz="2200" dirty="0">
                <a:solidFill>
                  <a:schemeClr val="tx1"/>
                </a:solidFill>
                <a:latin typeface="Times New Roman" panose="02020603050405020304" pitchFamily="18" charset="0"/>
                <a:cs typeface="Times New Roman" panose="02020603050405020304" pitchFamily="18" charset="0"/>
              </a:rPr>
              <a:t>Regulate length of time a child spends on Internet as well as determine a window of time for usage</a:t>
            </a:r>
          </a:p>
          <a:p>
            <a:pPr>
              <a:buFont typeface="Wingdings 3" charset="2"/>
              <a:buChar char=""/>
              <a:defRPr/>
            </a:pPr>
            <a:r>
              <a:rPr lang="en-US" sz="2200" dirty="0">
                <a:solidFill>
                  <a:schemeClr val="tx1"/>
                </a:solidFill>
                <a:latin typeface="Times New Roman" panose="02020603050405020304" pitchFamily="18" charset="0"/>
                <a:cs typeface="Times New Roman" panose="02020603050405020304" pitchFamily="18" charset="0"/>
              </a:rPr>
              <a:t>Request list of email and social networking sites being used and username/password for each account </a:t>
            </a:r>
          </a:p>
          <a:p>
            <a:pPr>
              <a:buFont typeface="Wingdings 3" charset="2"/>
              <a:buChar char=""/>
              <a:defRPr/>
            </a:pPr>
            <a:r>
              <a:rPr lang="en-US" sz="2200" dirty="0">
                <a:solidFill>
                  <a:schemeClr val="tx1"/>
                </a:solidFill>
                <a:latin typeface="Times New Roman" panose="02020603050405020304" pitchFamily="18" charset="0"/>
                <a:cs typeface="Times New Roman" panose="02020603050405020304" pitchFamily="18" charset="0"/>
              </a:rPr>
              <a:t>Perform random checks on your teenager's cell phone to view text messages sent/received</a:t>
            </a:r>
          </a:p>
          <a:p>
            <a:pPr>
              <a:buFont typeface="Wingdings 3" charset="2"/>
              <a:buChar char=""/>
              <a:defRPr/>
            </a:pPr>
            <a:endParaRPr lang="en-US" altLang="en-US" sz="2200" dirty="0">
              <a:solidFill>
                <a:schemeClr val="tx1"/>
              </a:solidFill>
              <a:latin typeface="Times New Roman" panose="02020603050405020304" pitchFamily="18" charset="0"/>
              <a:cs typeface="Times New Roman" panose="02020603050405020304" pitchFamily="18" charset="0"/>
            </a:endParaRPr>
          </a:p>
          <a:p>
            <a:endParaRPr lang="en-US" sz="2200" dirty="0">
              <a:solidFill>
                <a:schemeClr val="tx1"/>
              </a:solidFill>
            </a:endParaRPr>
          </a:p>
        </p:txBody>
      </p:sp>
    </p:spTree>
    <p:extLst>
      <p:ext uri="{BB962C8B-B14F-4D97-AF65-F5344CB8AC3E}">
        <p14:creationId xmlns:p14="http://schemas.microsoft.com/office/powerpoint/2010/main" val="22976917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CC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CHILD LAWS: OFFENCES AND SENTENCES</a:t>
            </a:r>
            <a:endParaRPr lang="en-US" dirty="0">
              <a:solidFill>
                <a:srgbClr val="00CC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ctr">
              <a:buNone/>
            </a:pPr>
            <a:r>
              <a:rPr lang="en-US" sz="2400" b="1" dirty="0">
                <a:solidFill>
                  <a:schemeClr val="accent1">
                    <a:lumMod val="50000"/>
                  </a:schemeClr>
                </a:solidFill>
                <a:effectLst>
                  <a:outerShdw blurRad="38100" dist="38100" dir="2700000" algn="tl">
                    <a:srgbClr val="000000">
                      <a:alpha val="43137"/>
                    </a:srgbClr>
                  </a:outerShdw>
                </a:effectLst>
              </a:rPr>
              <a:t>PREVENTION OF TRAFFICKING IN PERSONS ACT, 2009.</a:t>
            </a:r>
          </a:p>
          <a:p>
            <a:pPr marL="0" indent="0" algn="ctr">
              <a:buNone/>
            </a:pPr>
            <a:endParaRPr lang="en-US" sz="2400" b="1" dirty="0">
              <a:solidFill>
                <a:schemeClr val="accent1">
                  <a:lumMod val="50000"/>
                </a:schemeClr>
              </a:solidFill>
              <a:effectLst>
                <a:outerShdw blurRad="38100" dist="38100" dir="2700000" algn="tl">
                  <a:srgbClr val="000000">
                    <a:alpha val="43137"/>
                  </a:srgbClr>
                </a:outerShdw>
              </a:effectLst>
            </a:endParaRPr>
          </a:p>
          <a:p>
            <a:pPr marL="0" indent="0" algn="ctr">
              <a:buNone/>
            </a:pPr>
            <a:r>
              <a:rPr lang="en-US" sz="2400" b="1" dirty="0">
                <a:solidFill>
                  <a:schemeClr val="accent1">
                    <a:lumMod val="50000"/>
                  </a:schemeClr>
                </a:solidFill>
                <a:effectLst>
                  <a:outerShdw blurRad="38100" dist="38100" dir="2700000" algn="tl">
                    <a:srgbClr val="000000">
                      <a:alpha val="43137"/>
                    </a:srgbClr>
                  </a:outerShdw>
                </a:effectLst>
              </a:rPr>
              <a:t>ACT 7</a:t>
            </a:r>
          </a:p>
          <a:p>
            <a:endParaRPr lang="en-US" sz="2400" dirty="0"/>
          </a:p>
        </p:txBody>
      </p:sp>
    </p:spTree>
    <p:extLst>
      <p:ext uri="{BB962C8B-B14F-4D97-AF65-F5344CB8AC3E}">
        <p14:creationId xmlns:p14="http://schemas.microsoft.com/office/powerpoint/2010/main" val="26535234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solidFill>
                  <a:srgbClr val="00CC00"/>
                </a:solidFill>
              </a:rPr>
              <a:t>Milestones</a:t>
            </a:r>
            <a:endParaRPr lang="en-US" b="1" dirty="0">
              <a:solidFill>
                <a:srgbClr val="00CC00"/>
              </a:solidFill>
            </a:endParaRPr>
          </a:p>
        </p:txBody>
      </p:sp>
      <p:sp>
        <p:nvSpPr>
          <p:cNvPr id="3" name="Content Placeholder 2"/>
          <p:cNvSpPr>
            <a:spLocks noGrp="1"/>
          </p:cNvSpPr>
          <p:nvPr>
            <p:ph idx="1"/>
          </p:nvPr>
        </p:nvSpPr>
        <p:spPr/>
        <p:txBody>
          <a:bodyPr/>
          <a:lstStyle/>
          <a:p>
            <a:r>
              <a:rPr lang="en-ZA" dirty="0">
                <a:solidFill>
                  <a:schemeClr val="tx1"/>
                </a:solidFill>
              </a:rPr>
              <a:t>Legislation in place, Entity focussing on online child protection (some gaps)</a:t>
            </a:r>
          </a:p>
          <a:p>
            <a:r>
              <a:rPr lang="en-ZA" dirty="0">
                <a:solidFill>
                  <a:schemeClr val="tx1"/>
                </a:solidFill>
              </a:rPr>
              <a:t>Online and telephonic Reporting Facility linked to police and international networks </a:t>
            </a:r>
          </a:p>
          <a:p>
            <a:r>
              <a:rPr lang="en-ZA" dirty="0">
                <a:solidFill>
                  <a:schemeClr val="tx1"/>
                </a:solidFill>
              </a:rPr>
              <a:t>Awareness programs for parents, learners and teachers (limited reach)</a:t>
            </a:r>
          </a:p>
          <a:p>
            <a:r>
              <a:rPr lang="en-ZA" dirty="0">
                <a:solidFill>
                  <a:schemeClr val="tx1"/>
                </a:solidFill>
              </a:rPr>
              <a:t>Research</a:t>
            </a:r>
          </a:p>
          <a:p>
            <a:pPr>
              <a:defRPr/>
            </a:pPr>
            <a:r>
              <a:rPr lang="en-ZA" dirty="0">
                <a:solidFill>
                  <a:schemeClr val="tx1"/>
                </a:solidFill>
              </a:rPr>
              <a:t>Partnerships with Law enforcement</a:t>
            </a:r>
          </a:p>
          <a:p>
            <a:pPr>
              <a:defRPr/>
            </a:pPr>
            <a:r>
              <a:rPr lang="en-ZA" dirty="0">
                <a:solidFill>
                  <a:schemeClr val="tx1"/>
                </a:solidFill>
              </a:rPr>
              <a:t>Partnership with other government departments</a:t>
            </a:r>
          </a:p>
          <a:p>
            <a:pPr>
              <a:defRPr/>
            </a:pPr>
            <a:r>
              <a:rPr lang="en-ZA" dirty="0">
                <a:solidFill>
                  <a:schemeClr val="tx1"/>
                </a:solidFill>
              </a:rPr>
              <a:t>Global partnerships</a:t>
            </a:r>
          </a:p>
          <a:p>
            <a:pPr>
              <a:defRPr/>
            </a:pPr>
            <a:r>
              <a:rPr lang="en-ZA" dirty="0">
                <a:solidFill>
                  <a:schemeClr val="tx1"/>
                </a:solidFill>
              </a:rPr>
              <a:t>Partnerships with civil society</a:t>
            </a:r>
          </a:p>
          <a:p>
            <a:endParaRPr lang="en-ZA" dirty="0">
              <a:solidFill>
                <a:schemeClr val="tx1"/>
              </a:solidFill>
            </a:endParaRPr>
          </a:p>
          <a:p>
            <a:endParaRPr lang="en-ZA" dirty="0">
              <a:solidFill>
                <a:schemeClr val="tx1"/>
              </a:solidFill>
            </a:endParaRPr>
          </a:p>
          <a:p>
            <a:endParaRPr lang="en-ZA" dirty="0">
              <a:solidFill>
                <a:schemeClr val="tx1"/>
              </a:solidFill>
            </a:endParaRP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811537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CC00"/>
                </a:solidFill>
                <a:effectLst>
                  <a:outerShdw blurRad="38100" dist="38100" dir="2700000" algn="tl">
                    <a:srgbClr val="000000">
                      <a:alpha val="43137"/>
                    </a:srgbClr>
                  </a:outerShdw>
                </a:effectLst>
              </a:rPr>
              <a:t>What is Online Safety?</a:t>
            </a:r>
            <a:endParaRPr lang="en-US" dirty="0">
              <a:solidFill>
                <a:srgbClr val="00CC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825625"/>
            <a:ext cx="10515600" cy="2496993"/>
          </a:xfrm>
        </p:spPr>
        <p:txBody>
          <a:bodyPr/>
          <a:lstStyle/>
          <a:p>
            <a:pPr>
              <a:buNone/>
            </a:pPr>
            <a:r>
              <a:rPr lang="en-US" altLang="en-US" sz="3200" b="1" i="1" dirty="0"/>
              <a:t>Children Online Safety </a:t>
            </a:r>
            <a:r>
              <a:rPr lang="en-US" altLang="en-US" dirty="0">
                <a:latin typeface="Times New Roman" panose="02020603050405020304" pitchFamily="18" charset="0"/>
                <a:cs typeface="Times New Roman" panose="02020603050405020304" pitchFamily="18" charset="0"/>
              </a:rPr>
              <a:t>is the security of </a:t>
            </a:r>
            <a:r>
              <a:rPr lang="en-US" altLang="en-US" u="sng" dirty="0">
                <a:latin typeface="Times New Roman" panose="02020603050405020304" pitchFamily="18" charset="0"/>
                <a:cs typeface="Times New Roman" panose="02020603050405020304" pitchFamily="18" charset="0"/>
              </a:rPr>
              <a:t>children</a:t>
            </a:r>
            <a:r>
              <a:rPr lang="en-US" altLang="en-US" dirty="0">
                <a:latin typeface="Times New Roman" panose="02020603050405020304" pitchFamily="18" charset="0"/>
                <a:cs typeface="Times New Roman" panose="02020603050405020304" pitchFamily="18" charset="0"/>
              </a:rPr>
              <a:t> and their </a:t>
            </a:r>
            <a:r>
              <a:rPr lang="en-US" altLang="en-US" u="sng" dirty="0">
                <a:latin typeface="Times New Roman" panose="02020603050405020304" pitchFamily="18" charset="0"/>
                <a:cs typeface="Times New Roman" panose="02020603050405020304" pitchFamily="18" charset="0"/>
              </a:rPr>
              <a:t>information</a:t>
            </a:r>
            <a:r>
              <a:rPr lang="en-US" altLang="en-US" dirty="0">
                <a:latin typeface="Times New Roman" panose="02020603050405020304" pitchFamily="18" charset="0"/>
                <a:cs typeface="Times New Roman" panose="02020603050405020304" pitchFamily="18" charset="0"/>
              </a:rPr>
              <a:t> when using the Internet. Details such as address, full name, telephone number, and birth date which are potentially used by on-line criminals. </a:t>
            </a:r>
          </a:p>
          <a:p>
            <a:pPr>
              <a:buNone/>
            </a:pPr>
            <a:r>
              <a:rPr lang="en-US" dirty="0">
                <a:latin typeface="Times New Roman" panose="02020603050405020304" pitchFamily="18" charset="0"/>
                <a:cs typeface="Times New Roman" panose="02020603050405020304" pitchFamily="18" charset="0"/>
              </a:rPr>
              <a:t>    </a:t>
            </a:r>
            <a:endParaRPr lang="en-US" altLang="en-US" dirty="0">
              <a:latin typeface="Times New Roman" panose="02020603050405020304" pitchFamily="18" charset="0"/>
              <a:cs typeface="Times New Roman" panose="02020603050405020304" pitchFamily="18" charset="0"/>
            </a:endParaRPr>
          </a:p>
          <a:p>
            <a:pPr>
              <a:buNone/>
            </a:pPr>
            <a:endParaRPr lang="en-US" altLang="en-US" i="1" dirty="0"/>
          </a:p>
          <a:p>
            <a:endParaRPr lang="en-US" dirty="0"/>
          </a:p>
        </p:txBody>
      </p:sp>
    </p:spTree>
    <p:extLst>
      <p:ext uri="{BB962C8B-B14F-4D97-AF65-F5344CB8AC3E}">
        <p14:creationId xmlns:p14="http://schemas.microsoft.com/office/powerpoint/2010/main" val="30966844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CC00"/>
                </a:solidFill>
                <a:effectLst>
                  <a:outerShdw blurRad="38100" dist="38100" dir="2700000" algn="tl">
                    <a:srgbClr val="C0C0C0"/>
                  </a:outerShdw>
                </a:effectLst>
              </a:rPr>
              <a:t>International Framework</a:t>
            </a:r>
            <a:r>
              <a:rPr lang="en-GB" b="1" dirty="0">
                <a:solidFill>
                  <a:srgbClr val="00CC00"/>
                </a:solidFill>
                <a:effectLst>
                  <a:outerShdw blurRad="38100" dist="38100" dir="2700000" algn="tl">
                    <a:srgbClr val="C0C0C0"/>
                  </a:outerShdw>
                </a:effectLst>
              </a:rPr>
              <a:t/>
            </a:r>
            <a:br>
              <a:rPr lang="en-GB" b="1" dirty="0">
                <a:solidFill>
                  <a:srgbClr val="00CC00"/>
                </a:solidFill>
                <a:effectLst>
                  <a:outerShdw blurRad="38100" dist="38100" dir="2700000" algn="tl">
                    <a:srgbClr val="C0C0C0"/>
                  </a:outerShdw>
                </a:effectLst>
              </a:rPr>
            </a:br>
            <a:endParaRPr lang="en-US" b="1" dirty="0">
              <a:solidFill>
                <a:srgbClr val="00CC00"/>
              </a:solidFill>
            </a:endParaRPr>
          </a:p>
        </p:txBody>
      </p:sp>
      <p:sp>
        <p:nvSpPr>
          <p:cNvPr id="3" name="Content Placeholder 2"/>
          <p:cNvSpPr>
            <a:spLocks noGrp="1"/>
          </p:cNvSpPr>
          <p:nvPr>
            <p:ph idx="1"/>
          </p:nvPr>
        </p:nvSpPr>
        <p:spPr/>
        <p:txBody>
          <a:bodyPr>
            <a:normAutofit fontScale="92500" lnSpcReduction="10000"/>
          </a:bodyPr>
          <a:lstStyle/>
          <a:p>
            <a:pPr marL="457200" indent="-457200">
              <a:spcBef>
                <a:spcPct val="50000"/>
              </a:spcBef>
              <a:buFont typeface="+mj-lt"/>
              <a:buAutoNum type="arabicPeriod"/>
            </a:pPr>
            <a:r>
              <a:rPr lang="en-ZA" sz="2400" b="1" dirty="0">
                <a:solidFill>
                  <a:schemeClr val="tx1"/>
                </a:solidFill>
                <a:cs typeface="Arial" panose="020B0604020202020204" pitchFamily="34" charset="0"/>
              </a:rPr>
              <a:t>UN Convention on the Rights of the Child</a:t>
            </a:r>
          </a:p>
          <a:p>
            <a:pPr lvl="1">
              <a:spcBef>
                <a:spcPct val="50000"/>
              </a:spcBef>
            </a:pPr>
            <a:r>
              <a:rPr lang="en-ZA" sz="2000" dirty="0">
                <a:solidFill>
                  <a:schemeClr val="tx1"/>
                </a:solidFill>
                <a:cs typeface="Arial" panose="020B0604020202020204" pitchFamily="34" charset="0"/>
              </a:rPr>
              <a:t>Spells out the human rights of children:</a:t>
            </a:r>
          </a:p>
          <a:p>
            <a:pPr lvl="1">
              <a:spcBef>
                <a:spcPct val="50000"/>
              </a:spcBef>
            </a:pPr>
            <a:r>
              <a:rPr lang="en-ZA" sz="2000" dirty="0">
                <a:solidFill>
                  <a:schemeClr val="tx1"/>
                </a:solidFill>
                <a:cs typeface="Arial" panose="020B0604020202020204" pitchFamily="34" charset="0"/>
              </a:rPr>
              <a:t>The right to survival, to develop to the fullest, to be protected against abuse and exploitation, to receive protection from harmful influence.</a:t>
            </a:r>
          </a:p>
          <a:p>
            <a:pPr marL="457200" indent="-457200">
              <a:spcBef>
                <a:spcPct val="50000"/>
              </a:spcBef>
              <a:buFont typeface="+mj-lt"/>
              <a:buAutoNum type="arabicPeriod"/>
            </a:pPr>
            <a:r>
              <a:rPr lang="en-ZA" sz="2400" b="1" dirty="0">
                <a:solidFill>
                  <a:schemeClr val="tx1"/>
                </a:solidFill>
                <a:cs typeface="Arial" panose="020B0604020202020204" pitchFamily="34" charset="0"/>
              </a:rPr>
              <a:t>African Charter on the Rights and Welfare of the Child</a:t>
            </a:r>
          </a:p>
          <a:p>
            <a:pPr lvl="1">
              <a:spcBef>
                <a:spcPct val="50000"/>
              </a:spcBef>
            </a:pPr>
            <a:r>
              <a:rPr lang="en-ZA" sz="2000" dirty="0">
                <a:solidFill>
                  <a:schemeClr val="tx1"/>
                </a:solidFill>
                <a:cs typeface="Arial" panose="020B0604020202020204" pitchFamily="34" charset="0"/>
              </a:rPr>
              <a:t>African Nations have adopted this Charter, which commits them individually and collectively to take necessary steps and measures( legislative and others) to ensure the protection, survival and development of the African child in conformity with the provisions of this charter.</a:t>
            </a: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0830745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solidFill>
                  <a:srgbClr val="00CC00"/>
                </a:solidFill>
                <a:cs typeface="Arial" pitchFamily="34" charset="0"/>
              </a:rPr>
              <a:t>Films and Publications Act</a:t>
            </a:r>
            <a:endParaRPr lang="en-US" dirty="0">
              <a:solidFill>
                <a:srgbClr val="00CC00"/>
              </a:solidFill>
            </a:endParaRPr>
          </a:p>
        </p:txBody>
      </p:sp>
      <p:sp>
        <p:nvSpPr>
          <p:cNvPr id="3" name="Content Placeholder 2"/>
          <p:cNvSpPr>
            <a:spLocks noGrp="1"/>
          </p:cNvSpPr>
          <p:nvPr>
            <p:ph idx="1"/>
          </p:nvPr>
        </p:nvSpPr>
        <p:spPr/>
        <p:txBody>
          <a:bodyPr/>
          <a:lstStyle/>
          <a:p>
            <a:pPr marL="457200" indent="-457200">
              <a:buFont typeface="Arial" pitchFamily="34" charset="0"/>
              <a:buChar char="•"/>
              <a:defRPr/>
            </a:pPr>
            <a:r>
              <a:rPr lang="en-US" dirty="0">
                <a:solidFill>
                  <a:schemeClr val="tx1"/>
                </a:solidFill>
                <a:cs typeface="Arial" pitchFamily="34" charset="0"/>
              </a:rPr>
              <a:t>Criminalizes the </a:t>
            </a:r>
            <a:r>
              <a:rPr lang="en-US" b="1" dirty="0">
                <a:solidFill>
                  <a:schemeClr val="tx1"/>
                </a:solidFill>
                <a:cs typeface="Arial" pitchFamily="34" charset="0"/>
              </a:rPr>
              <a:t>creation, possession and distribution </a:t>
            </a:r>
            <a:r>
              <a:rPr lang="en-US" dirty="0">
                <a:solidFill>
                  <a:schemeClr val="tx1"/>
                </a:solidFill>
                <a:cs typeface="Arial" pitchFamily="34" charset="0"/>
              </a:rPr>
              <a:t>of child abuse images </a:t>
            </a:r>
            <a:r>
              <a:rPr lang="en-US" b="1" dirty="0">
                <a:solidFill>
                  <a:schemeClr val="tx1"/>
                </a:solidFill>
                <a:cs typeface="Arial" pitchFamily="34" charset="0"/>
              </a:rPr>
              <a:t>(child-pornography)</a:t>
            </a:r>
          </a:p>
          <a:p>
            <a:pPr marL="457200" indent="-457200">
              <a:buFont typeface="Arial" pitchFamily="34" charset="0"/>
              <a:buChar char="•"/>
              <a:defRPr/>
            </a:pPr>
            <a:r>
              <a:rPr lang="en-US" dirty="0">
                <a:solidFill>
                  <a:schemeClr val="tx1"/>
                </a:solidFill>
                <a:cs typeface="Arial" pitchFamily="34" charset="0"/>
              </a:rPr>
              <a:t>Any image or description of a person who is under the age of 18 years or made to      appear, look like or described as a person under that age, engaged in any form of sexual conduct.</a:t>
            </a:r>
          </a:p>
          <a:p>
            <a:pPr marL="457200" indent="-457200">
              <a:buFont typeface="Arial" pitchFamily="34" charset="0"/>
              <a:buChar char="•"/>
              <a:defRPr/>
            </a:pPr>
            <a:r>
              <a:rPr lang="en-US" dirty="0">
                <a:solidFill>
                  <a:schemeClr val="tx1"/>
                </a:solidFill>
                <a:cs typeface="Arial" pitchFamily="34" charset="0"/>
              </a:rPr>
              <a:t>The Act does not distinguish between images created by the use of real children and products of the imagination, including “virtual” child-pornography created by using sophisticated computer graphics</a:t>
            </a:r>
            <a:r>
              <a:rPr lang="en-US" dirty="0">
                <a:solidFill>
                  <a:schemeClr val="tx1"/>
                </a:solidFill>
              </a:rPr>
              <a:t>.</a:t>
            </a:r>
          </a:p>
          <a:p>
            <a:pPr>
              <a:defRPr/>
            </a:pPr>
            <a:endParaRPr lang="en-ZA"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9232073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CC00"/>
                </a:solidFill>
              </a:rPr>
              <a:t>Child pornography.</a:t>
            </a:r>
            <a:br>
              <a:rPr lang="en-US" b="1" dirty="0">
                <a:solidFill>
                  <a:srgbClr val="00CC00"/>
                </a:solidFill>
              </a:rPr>
            </a:br>
            <a:endParaRPr lang="en-US" b="1" dirty="0">
              <a:solidFill>
                <a:srgbClr val="00CC00"/>
              </a:solidFill>
            </a:endParaRPr>
          </a:p>
        </p:txBody>
      </p:sp>
      <p:sp>
        <p:nvSpPr>
          <p:cNvPr id="3" name="Content Placeholder 2"/>
          <p:cNvSpPr>
            <a:spLocks noGrp="1"/>
          </p:cNvSpPr>
          <p:nvPr>
            <p:ph idx="1"/>
          </p:nvPr>
        </p:nvSpPr>
        <p:spPr/>
        <p:txBody>
          <a:bodyPr/>
          <a:lstStyle/>
          <a:p>
            <a:r>
              <a:rPr lang="en-US" dirty="0">
                <a:solidFill>
                  <a:schemeClr val="tx1"/>
                </a:solidFill>
              </a:rPr>
              <a:t>(1) A person who—</a:t>
            </a:r>
          </a:p>
          <a:p>
            <a:r>
              <a:rPr lang="en-US" dirty="0">
                <a:solidFill>
                  <a:schemeClr val="tx1"/>
                </a:solidFill>
              </a:rPr>
              <a:t>(a) produces child pornography for the purposes of its distribution through a computer; </a:t>
            </a:r>
          </a:p>
          <a:p>
            <a:r>
              <a:rPr lang="en-US" dirty="0">
                <a:solidFill>
                  <a:schemeClr val="tx1"/>
                </a:solidFill>
              </a:rPr>
              <a:t>(b) offers or makes available child pornography through a computer;</a:t>
            </a:r>
          </a:p>
          <a:p>
            <a:r>
              <a:rPr lang="en-US" dirty="0">
                <a:solidFill>
                  <a:schemeClr val="tx1"/>
                </a:solidFill>
              </a:rPr>
              <a:t>(c) distributes or transmits child pornography through a computer;</a:t>
            </a:r>
          </a:p>
          <a:p>
            <a:r>
              <a:rPr lang="en-US" dirty="0">
                <a:solidFill>
                  <a:schemeClr val="tx1"/>
                </a:solidFill>
              </a:rPr>
              <a:t>(d) procures child pornography through a computer for himself or herself or another person; or</a:t>
            </a:r>
          </a:p>
          <a:p>
            <a:r>
              <a:rPr lang="en-US" dirty="0">
                <a:solidFill>
                  <a:schemeClr val="tx1"/>
                </a:solidFill>
              </a:rPr>
              <a:t>(e) unlawfully possesses child pornography on a computer, commits an offence.</a:t>
            </a:r>
          </a:p>
          <a:p>
            <a:endParaRPr lang="en-US" dirty="0">
              <a:solidFill>
                <a:schemeClr val="tx1"/>
              </a:solidFill>
            </a:endParaRP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0417296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CC00"/>
                </a:solidFill>
              </a:rPr>
              <a:t>Cont.… </a:t>
            </a:r>
          </a:p>
        </p:txBody>
      </p:sp>
      <p:sp>
        <p:nvSpPr>
          <p:cNvPr id="3" name="Content Placeholder 2"/>
          <p:cNvSpPr>
            <a:spLocks noGrp="1"/>
          </p:cNvSpPr>
          <p:nvPr>
            <p:ph idx="1"/>
          </p:nvPr>
        </p:nvSpPr>
        <p:spPr/>
        <p:txBody>
          <a:bodyPr/>
          <a:lstStyle/>
          <a:p>
            <a:r>
              <a:rPr lang="en-US" dirty="0">
                <a:solidFill>
                  <a:schemeClr val="tx1"/>
                </a:solidFill>
              </a:rPr>
              <a:t>(2) A person who makes available pornographic materials to a child commits an offence.</a:t>
            </a:r>
          </a:p>
          <a:p>
            <a:r>
              <a:rPr lang="en-US" dirty="0">
                <a:solidFill>
                  <a:schemeClr val="tx1"/>
                </a:solidFill>
              </a:rPr>
              <a:t>(3) For the purposes of this section “child pornography” includes pornographic material that depicts— realistic images representing children engaged in sexually suggestive or explicit conduct.</a:t>
            </a:r>
          </a:p>
          <a:p>
            <a:r>
              <a:rPr lang="en-US" dirty="0">
                <a:solidFill>
                  <a:schemeClr val="tx1"/>
                </a:solidFill>
              </a:rPr>
              <a:t>(4) A person who commits an offence under this section is liable on conviction to a fine not exceeding three hundred and sixty currency points or imprisonment not exceeding fifteen years or both.</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0698472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CC00"/>
                </a:solidFill>
              </a:rPr>
              <a:t>(a)	“child” means a person below the age of 18 years;</a:t>
            </a:r>
          </a:p>
        </p:txBody>
      </p:sp>
      <p:sp>
        <p:nvSpPr>
          <p:cNvPr id="3" name="Content Placeholder 2"/>
          <p:cNvSpPr>
            <a:spLocks noGrp="1"/>
          </p:cNvSpPr>
          <p:nvPr>
            <p:ph idx="1"/>
          </p:nvPr>
        </p:nvSpPr>
        <p:spPr/>
        <p:txBody>
          <a:bodyPr>
            <a:normAutofit lnSpcReduction="10000"/>
          </a:bodyPr>
          <a:lstStyle/>
          <a:p>
            <a:pPr marL="0" indent="0">
              <a:buNone/>
            </a:pPr>
            <a:r>
              <a:rPr lang="en-US" b="1" dirty="0">
                <a:solidFill>
                  <a:schemeClr val="tx1"/>
                </a:solidFill>
              </a:rPr>
              <a:t>Prevention of trafficking in persons act, 2009.</a:t>
            </a:r>
          </a:p>
          <a:p>
            <a:r>
              <a:rPr lang="en-US" dirty="0">
                <a:solidFill>
                  <a:schemeClr val="tx1"/>
                </a:solidFill>
              </a:rPr>
              <a:t>An Act to provide for the prohibition of trafficking in persons, creation of offences, prosecution and punishment of offenders, prevention of the vice of trafficking in persons, protection of victims of trafficking in persons, and other related matters.</a:t>
            </a:r>
          </a:p>
          <a:p>
            <a:pPr marL="0" indent="0">
              <a:buNone/>
            </a:pPr>
            <a:r>
              <a:rPr lang="en-US" b="1" dirty="0">
                <a:solidFill>
                  <a:schemeClr val="tx1"/>
                </a:solidFill>
              </a:rPr>
              <a:t>Offence of trafficking in persons.</a:t>
            </a:r>
          </a:p>
          <a:p>
            <a:r>
              <a:rPr lang="en-US" dirty="0">
                <a:solidFill>
                  <a:schemeClr val="tx1"/>
                </a:solidFill>
              </a:rPr>
              <a:t>(1)	A person who—</a:t>
            </a:r>
          </a:p>
          <a:p>
            <a:r>
              <a:rPr lang="en-US" dirty="0">
                <a:solidFill>
                  <a:schemeClr val="tx1"/>
                </a:solidFill>
              </a:rPr>
              <a:t>(a)	recruits, transports, transfers, harbors or receives a person by means of the threat or use of force or other forms of coercion, of abduction, of fraud, of deception, of the abuse of power or of a position of vulnerability or of the giving or receiving of payments or benefits to achieve the consent of a person having control over another person, for the purpose of exploitation;</a:t>
            </a:r>
          </a:p>
          <a:p>
            <a:endParaRPr lang="en-US" dirty="0">
              <a:solidFill>
                <a:schemeClr val="tx1"/>
              </a:solidFill>
            </a:endParaRP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9657085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CC00"/>
                </a:solidFill>
              </a:rPr>
              <a:t>Cont.….</a:t>
            </a:r>
          </a:p>
        </p:txBody>
      </p:sp>
      <p:sp>
        <p:nvSpPr>
          <p:cNvPr id="3" name="Content Placeholder 2"/>
          <p:cNvSpPr>
            <a:spLocks noGrp="1"/>
          </p:cNvSpPr>
          <p:nvPr>
            <p:ph idx="1"/>
          </p:nvPr>
        </p:nvSpPr>
        <p:spPr>
          <a:xfrm>
            <a:off x="2589212" y="1698171"/>
            <a:ext cx="8915400" cy="4213051"/>
          </a:xfrm>
        </p:spPr>
        <p:txBody>
          <a:bodyPr>
            <a:normAutofit/>
          </a:bodyPr>
          <a:lstStyle/>
          <a:p>
            <a:endParaRPr lang="en-US" dirty="0">
              <a:solidFill>
                <a:schemeClr val="tx1"/>
              </a:solidFill>
            </a:endParaRPr>
          </a:p>
          <a:p>
            <a:r>
              <a:rPr lang="en-US" dirty="0">
                <a:solidFill>
                  <a:schemeClr val="tx1"/>
                </a:solidFill>
              </a:rPr>
              <a:t>(b)	recruits, hires, maintains, confines, transports, transfers, harbors or receives a person or facilitates the aforementioned acts through force or other forms of coercion for the purpose of engaging that person in prostitution, pornography, sexual exploitation, forced labor, slavery, involuntary servitude, death bondage, forced or arranged marriage; commits an offence and is liable to imprisonment for fifteen years.</a:t>
            </a:r>
          </a:p>
          <a:p>
            <a:r>
              <a:rPr lang="en-US" dirty="0">
                <a:solidFill>
                  <a:schemeClr val="tx1"/>
                </a:solidFill>
              </a:rPr>
              <a:t>(2)	Notwithstanding the provisions of subsection (1), where the offender is a legal person, it shall be liable to a fine of one thousand currency points, and temporary or permanent closure, deregistration, dissolution, or disqualification from practice of certain activities.</a:t>
            </a:r>
          </a:p>
          <a:p>
            <a:r>
              <a:rPr lang="en-US" dirty="0">
                <a:solidFill>
                  <a:schemeClr val="tx1"/>
                </a:solidFill>
              </a:rPr>
              <a:t>(4)	The consent of the victim of trafficking or if a child, the consent of his or her parents or guardian to the acts of exploitation shall not be relevant.</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6446402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CC00"/>
                </a:solidFill>
              </a:rPr>
              <a:t>4.	Aggravated trafficking </a:t>
            </a:r>
          </a:p>
        </p:txBody>
      </p:sp>
      <p:sp>
        <p:nvSpPr>
          <p:cNvPr id="3" name="Content Placeholder 2"/>
          <p:cNvSpPr>
            <a:spLocks noGrp="1"/>
          </p:cNvSpPr>
          <p:nvPr>
            <p:ph idx="1"/>
          </p:nvPr>
        </p:nvSpPr>
        <p:spPr/>
        <p:txBody>
          <a:bodyPr/>
          <a:lstStyle/>
          <a:p>
            <a:r>
              <a:rPr lang="en-US" dirty="0">
                <a:solidFill>
                  <a:schemeClr val="tx1"/>
                </a:solidFill>
              </a:rPr>
              <a:t>A person commits the offence of aggravated trafficking where—</a:t>
            </a:r>
          </a:p>
          <a:p>
            <a:r>
              <a:rPr lang="en-US" dirty="0">
                <a:solidFill>
                  <a:schemeClr val="tx1"/>
                </a:solidFill>
              </a:rPr>
              <a:t>(a)	the victim of trafficking is a child;</a:t>
            </a:r>
          </a:p>
          <a:p>
            <a:r>
              <a:rPr lang="en-US" dirty="0">
                <a:solidFill>
                  <a:schemeClr val="tx1"/>
                </a:solidFill>
              </a:rPr>
              <a:t>(b)	adoption, guardianship, fostering and other orders in relation to children is undertaken for the purpose of exploitation;</a:t>
            </a:r>
          </a:p>
          <a:p>
            <a:r>
              <a:rPr lang="en-US" dirty="0">
                <a:solidFill>
                  <a:schemeClr val="tx1"/>
                </a:solidFill>
              </a:rPr>
              <a:t>(c)	the offence is committed by a syndicate, or on large scale;</a:t>
            </a:r>
          </a:p>
          <a:p>
            <a:r>
              <a:rPr lang="en-US" dirty="0">
                <a:solidFill>
                  <a:schemeClr val="tx1"/>
                </a:solidFill>
              </a:rPr>
              <a:t>(d)	the offender is an organization engaged in the activities of organizing, directing or protecting the vulnerable persons in society;</a:t>
            </a:r>
          </a:p>
          <a:p>
            <a:r>
              <a:rPr lang="en-US" dirty="0">
                <a:solidFill>
                  <a:schemeClr val="tx1"/>
                </a:solidFill>
              </a:rPr>
              <a:t>(e)	the offender is engaged in organizing or directing another person or persons to commit the offence;</a:t>
            </a:r>
          </a:p>
        </p:txBody>
      </p:sp>
    </p:spTree>
    <p:extLst>
      <p:ext uri="{BB962C8B-B14F-4D97-AF65-F5344CB8AC3E}">
        <p14:creationId xmlns:p14="http://schemas.microsoft.com/office/powerpoint/2010/main" val="14807005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798281"/>
            <a:ext cx="8911687" cy="1280890"/>
          </a:xfrm>
        </p:spPr>
        <p:txBody>
          <a:bodyPr/>
          <a:lstStyle/>
          <a:p>
            <a:r>
              <a:rPr lang="en-US" b="1" dirty="0">
                <a:solidFill>
                  <a:srgbClr val="00CC00"/>
                </a:solidFill>
              </a:rPr>
              <a:t>Cont.…. </a:t>
            </a:r>
          </a:p>
        </p:txBody>
      </p:sp>
      <p:sp>
        <p:nvSpPr>
          <p:cNvPr id="3" name="Content Placeholder 2"/>
          <p:cNvSpPr>
            <a:spLocks noGrp="1"/>
          </p:cNvSpPr>
          <p:nvPr>
            <p:ph idx="1"/>
          </p:nvPr>
        </p:nvSpPr>
        <p:spPr>
          <a:xfrm>
            <a:off x="2589212" y="1410789"/>
            <a:ext cx="8915400" cy="4500433"/>
          </a:xfrm>
        </p:spPr>
        <p:txBody>
          <a:bodyPr>
            <a:normAutofit/>
          </a:bodyPr>
          <a:lstStyle/>
          <a:p>
            <a:endParaRPr lang="en-US" dirty="0">
              <a:solidFill>
                <a:schemeClr val="tx1"/>
              </a:solidFill>
            </a:endParaRPr>
          </a:p>
          <a:p>
            <a:r>
              <a:rPr lang="en-US" dirty="0">
                <a:solidFill>
                  <a:schemeClr val="tx1"/>
                </a:solidFill>
              </a:rPr>
              <a:t>(g)	the offence is committed by a public officer;</a:t>
            </a:r>
          </a:p>
          <a:p>
            <a:r>
              <a:rPr lang="en-US" dirty="0">
                <a:solidFill>
                  <a:schemeClr val="tx1"/>
                </a:solidFill>
              </a:rPr>
              <a:t>(h)	the offence is committed by military personnel or law enforcement officer;</a:t>
            </a:r>
          </a:p>
          <a:p>
            <a:r>
              <a:rPr lang="en-US" dirty="0">
                <a:solidFill>
                  <a:schemeClr val="tx1"/>
                </a:solidFill>
              </a:rPr>
              <a:t>(</a:t>
            </a:r>
            <a:r>
              <a:rPr lang="en-US" dirty="0" err="1">
                <a:solidFill>
                  <a:schemeClr val="tx1"/>
                </a:solidFill>
              </a:rPr>
              <a:t>i</a:t>
            </a:r>
            <a:r>
              <a:rPr lang="en-US" dirty="0">
                <a:solidFill>
                  <a:schemeClr val="tx1"/>
                </a:solidFill>
              </a:rPr>
              <a:t>)      where the person organizes, facilitates or makes preparations for the kidnapping, abduction, buying, selling, vending, bringing from or sending to, receiving, detaining or confining of a person for purposes of harmful rituals or practices, human sacrifice, removal of any body part or organ, or any other act related to witchcraft;</a:t>
            </a:r>
          </a:p>
          <a:p>
            <a:r>
              <a:rPr lang="en-US" dirty="0">
                <a:solidFill>
                  <a:schemeClr val="tx1"/>
                </a:solidFill>
              </a:rPr>
              <a:t>(j)      the victim dies, becomes a person of unsound mind, suffers mutilation, gets infected with HIV/ AIDS or any other life threatening illness; and shall be liable to imprisonment for life.</a:t>
            </a: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8546367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10849"/>
            <a:ext cx="8911687" cy="1108364"/>
          </a:xfrm>
        </p:spPr>
        <p:txBody>
          <a:bodyPr>
            <a:normAutofit fontScale="90000"/>
          </a:bodyPr>
          <a:lstStyle/>
          <a:p>
            <a:r>
              <a:rPr lang="en-US" b="1" dirty="0">
                <a:solidFill>
                  <a:srgbClr val="00CC00"/>
                </a:solidFill>
              </a:rPr>
              <a:t/>
            </a:r>
            <a:br>
              <a:rPr lang="en-US" b="1" dirty="0">
                <a:solidFill>
                  <a:srgbClr val="00CC00"/>
                </a:solidFill>
              </a:rPr>
            </a:br>
            <a:r>
              <a:rPr lang="en-US" b="1" dirty="0">
                <a:solidFill>
                  <a:srgbClr val="00CC00"/>
                </a:solidFill>
              </a:rPr>
              <a:t>5.	Trafficking in children</a:t>
            </a:r>
            <a:br>
              <a:rPr lang="en-US" b="1" dirty="0">
                <a:solidFill>
                  <a:srgbClr val="00CC00"/>
                </a:solidFill>
              </a:rPr>
            </a:br>
            <a:endParaRPr lang="en-US" b="1" dirty="0">
              <a:solidFill>
                <a:srgbClr val="00CC00"/>
              </a:solidFill>
            </a:endParaRPr>
          </a:p>
        </p:txBody>
      </p:sp>
      <p:sp>
        <p:nvSpPr>
          <p:cNvPr id="3" name="Content Placeholder 2"/>
          <p:cNvSpPr>
            <a:spLocks noGrp="1"/>
          </p:cNvSpPr>
          <p:nvPr>
            <p:ph idx="1"/>
          </p:nvPr>
        </p:nvSpPr>
        <p:spPr>
          <a:xfrm>
            <a:off x="2589212" y="1177637"/>
            <a:ext cx="8915400" cy="4733586"/>
          </a:xfrm>
        </p:spPr>
        <p:txBody>
          <a:bodyPr>
            <a:noAutofit/>
          </a:bodyPr>
          <a:lstStyle/>
          <a:p>
            <a:r>
              <a:rPr lang="en-US" sz="2000" dirty="0">
                <a:solidFill>
                  <a:schemeClr val="tx1"/>
                </a:solidFill>
              </a:rPr>
              <a:t>A person who—</a:t>
            </a:r>
          </a:p>
          <a:p>
            <a:r>
              <a:rPr lang="en-US" sz="2000" dirty="0">
                <a:solidFill>
                  <a:schemeClr val="tx1"/>
                </a:solidFill>
              </a:rPr>
              <a:t>(a)	does any act referred to under Section 3 in relation to a child;</a:t>
            </a:r>
          </a:p>
          <a:p>
            <a:r>
              <a:rPr lang="en-US" sz="2000" dirty="0">
                <a:solidFill>
                  <a:schemeClr val="tx1"/>
                </a:solidFill>
              </a:rPr>
              <a:t>(b)	uses a child in any armed conflict;</a:t>
            </a:r>
          </a:p>
          <a:p>
            <a:r>
              <a:rPr lang="en-US" sz="2000" dirty="0">
                <a:solidFill>
                  <a:schemeClr val="tx1"/>
                </a:solidFill>
              </a:rPr>
              <a:t>(c)	removes any part, organ or tissue from the body of a child for</a:t>
            </a:r>
          </a:p>
          <a:p>
            <a:r>
              <a:rPr lang="en-US" sz="2000" dirty="0">
                <a:solidFill>
                  <a:schemeClr val="tx1"/>
                </a:solidFill>
              </a:rPr>
              <a:t>purposes of human sacrifice; </a:t>
            </a:r>
          </a:p>
          <a:p>
            <a:r>
              <a:rPr lang="en-US" sz="2000" dirty="0">
                <a:solidFill>
                  <a:schemeClr val="tx1"/>
                </a:solidFill>
              </a:rPr>
              <a:t>(d)	uses a child in the commission of a crime;</a:t>
            </a:r>
          </a:p>
          <a:p>
            <a:r>
              <a:rPr lang="en-US" sz="2000" dirty="0">
                <a:solidFill>
                  <a:schemeClr val="tx1"/>
                </a:solidFill>
              </a:rPr>
              <a:t>(e)	abandons a child outside the country;</a:t>
            </a:r>
          </a:p>
          <a:p>
            <a:endParaRPr lang="en-US" sz="2000" dirty="0">
              <a:solidFill>
                <a:schemeClr val="tx1"/>
              </a:solidFill>
            </a:endParaRPr>
          </a:p>
          <a:p>
            <a:r>
              <a:rPr lang="en-US" sz="2000" dirty="0">
                <a:solidFill>
                  <a:schemeClr val="tx1"/>
                </a:solidFill>
              </a:rPr>
              <a:t>(f)	uses a child or any body part of a child in witchcraft, rituals and related practices;</a:t>
            </a:r>
          </a:p>
          <a:p>
            <a:r>
              <a:rPr lang="en-US" sz="2000" dirty="0">
                <a:solidFill>
                  <a:schemeClr val="tx1"/>
                </a:solidFill>
              </a:rPr>
              <a:t>commits an offence of aggravated trafficking in children and may be liable to suffer death.</a:t>
            </a:r>
          </a:p>
          <a:p>
            <a:r>
              <a:rPr lang="en-US" sz="2000" dirty="0">
                <a:solidFill>
                  <a:schemeClr val="tx1"/>
                </a:solidFill>
              </a:rPr>
              <a:t>A person who while knowing or having reason to believe that a person is a victim of trafficking, engages the </a:t>
            </a:r>
            <a:r>
              <a:rPr lang="en-US" sz="2000" dirty="0" err="1">
                <a:solidFill>
                  <a:schemeClr val="tx1"/>
                </a:solidFill>
              </a:rPr>
              <a:t>labour</a:t>
            </a:r>
            <a:r>
              <a:rPr lang="en-US" sz="2000" dirty="0">
                <a:solidFill>
                  <a:schemeClr val="tx1"/>
                </a:solidFill>
              </a:rPr>
              <a:t> or services of that victim in that status, commits an offence and is liable to imprisonment for ten years.</a:t>
            </a: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p:txBody>
      </p:sp>
    </p:spTree>
    <p:extLst>
      <p:ext uri="{BB962C8B-B14F-4D97-AF65-F5344CB8AC3E}">
        <p14:creationId xmlns:p14="http://schemas.microsoft.com/office/powerpoint/2010/main" val="22633038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40930"/>
            <a:ext cx="8911687" cy="844494"/>
          </a:xfrm>
        </p:spPr>
        <p:txBody>
          <a:bodyPr>
            <a:normAutofit fontScale="90000"/>
          </a:bodyPr>
          <a:lstStyle/>
          <a:p>
            <a:r>
              <a:rPr lang="en-US" b="1" dirty="0">
                <a:solidFill>
                  <a:srgbClr val="00CC00"/>
                </a:solidFill>
              </a:rPr>
              <a:t/>
            </a:r>
            <a:br>
              <a:rPr lang="en-US" b="1" dirty="0">
                <a:solidFill>
                  <a:srgbClr val="00CC00"/>
                </a:solidFill>
              </a:rPr>
            </a:br>
            <a:r>
              <a:rPr lang="en-US" b="1" dirty="0">
                <a:solidFill>
                  <a:srgbClr val="00CC00"/>
                </a:solidFill>
              </a:rPr>
              <a:t>Offences Related to Trafficking in Children.</a:t>
            </a:r>
            <a:br>
              <a:rPr lang="en-US" b="1" dirty="0">
                <a:solidFill>
                  <a:srgbClr val="00CC00"/>
                </a:solidFill>
              </a:rPr>
            </a:br>
            <a:endParaRPr lang="en-US" b="1" dirty="0">
              <a:solidFill>
                <a:srgbClr val="00CC00"/>
              </a:solidFill>
            </a:endParaRPr>
          </a:p>
        </p:txBody>
      </p:sp>
      <p:sp>
        <p:nvSpPr>
          <p:cNvPr id="3" name="Content Placeholder 2"/>
          <p:cNvSpPr>
            <a:spLocks noGrp="1"/>
          </p:cNvSpPr>
          <p:nvPr>
            <p:ph idx="1"/>
          </p:nvPr>
        </p:nvSpPr>
        <p:spPr>
          <a:xfrm>
            <a:off x="2589212" y="1080655"/>
            <a:ext cx="8915400" cy="4830567"/>
          </a:xfrm>
        </p:spPr>
        <p:txBody>
          <a:bodyPr>
            <a:noAutofit/>
          </a:bodyPr>
          <a:lstStyle/>
          <a:p>
            <a:r>
              <a:rPr lang="en-US" dirty="0">
                <a:solidFill>
                  <a:schemeClr val="tx1"/>
                </a:solidFill>
              </a:rPr>
              <a:t>A person who—</a:t>
            </a:r>
          </a:p>
          <a:p>
            <a:r>
              <a:rPr lang="en-US" dirty="0">
                <a:solidFill>
                  <a:schemeClr val="tx1"/>
                </a:solidFill>
              </a:rPr>
              <a:t>(a)  attempts to traffic in persons;</a:t>
            </a:r>
          </a:p>
          <a:p>
            <a:r>
              <a:rPr lang="en-US" dirty="0">
                <a:solidFill>
                  <a:schemeClr val="tx1"/>
                </a:solidFill>
              </a:rPr>
              <a:t>(b)  conspires with another person to do an act of trafficking in</a:t>
            </a:r>
          </a:p>
          <a:p>
            <a:r>
              <a:rPr lang="en-US" dirty="0">
                <a:solidFill>
                  <a:schemeClr val="tx1"/>
                </a:solidFill>
              </a:rPr>
              <a:t>persons;</a:t>
            </a:r>
          </a:p>
          <a:p>
            <a:r>
              <a:rPr lang="en-US" dirty="0">
                <a:solidFill>
                  <a:schemeClr val="tx1"/>
                </a:solidFill>
              </a:rPr>
              <a:t>(c)  recruits, transports, transfers, </a:t>
            </a:r>
            <a:r>
              <a:rPr lang="en-US" dirty="0" err="1">
                <a:solidFill>
                  <a:schemeClr val="tx1"/>
                </a:solidFill>
              </a:rPr>
              <a:t>harbours</a:t>
            </a:r>
            <a:r>
              <a:rPr lang="en-US" dirty="0">
                <a:solidFill>
                  <a:schemeClr val="tx1"/>
                </a:solidFill>
              </a:rPr>
              <a:t>, provides or receives a person for domestic or overseas employment or training or apprenticeship with the intention of trafficking;</a:t>
            </a:r>
          </a:p>
          <a:p>
            <a:r>
              <a:rPr lang="en-US" dirty="0">
                <a:solidFill>
                  <a:schemeClr val="tx1"/>
                </a:solidFill>
              </a:rPr>
              <a:t>(d)  recruits a person below 16 years in any form of employment for the purposes of exploitation;  introduces or matches any person to another for purposes of sexual exploitation;</a:t>
            </a:r>
          </a:p>
          <a:p>
            <a:r>
              <a:rPr lang="en-US" dirty="0">
                <a:solidFill>
                  <a:schemeClr val="tx1"/>
                </a:solidFill>
              </a:rPr>
              <a:t>(e) confiscates, conceals, or destroys a passport, travel documents, or other personal documents or belongings of a person for the purpose of unlawfully denying that person freedom of movement, or access to any public services;</a:t>
            </a:r>
          </a:p>
          <a:p>
            <a:r>
              <a:rPr lang="en-US" dirty="0">
                <a:solidFill>
                  <a:schemeClr val="tx1"/>
                </a:solidFill>
              </a:rPr>
              <a:t>(f) adopts or facilitates the adoption of a person for illicit purposes;</a:t>
            </a:r>
          </a:p>
          <a:p>
            <a:r>
              <a:rPr lang="en-US" dirty="0">
                <a:solidFill>
                  <a:schemeClr val="tx1"/>
                </a:solidFill>
              </a:rPr>
              <a:t>Commits an offence and is liable on conviction to imprisonment for five years or a fine of one hundred and twenty currency points or to both such imprisonment and fine, and on subsequent conviction for the same offence, is liable to imprisonment of seven years without the option of a fine.</a:t>
            </a:r>
          </a:p>
          <a:p>
            <a:endParaRPr lang="en-US" dirty="0">
              <a:solidFill>
                <a:schemeClr val="tx1"/>
              </a:solidFill>
            </a:endParaRPr>
          </a:p>
          <a:p>
            <a:endParaRPr lang="en-US" dirty="0">
              <a:solidFill>
                <a:schemeClr val="tx1"/>
              </a:solidFill>
            </a:endParaRPr>
          </a:p>
          <a:p>
            <a:endParaRPr lang="en-US" b="1" dirty="0">
              <a:solidFill>
                <a:schemeClr val="tx1"/>
              </a:solidFill>
            </a:endParaRPr>
          </a:p>
        </p:txBody>
      </p:sp>
    </p:spTree>
    <p:extLst>
      <p:ext uri="{BB962C8B-B14F-4D97-AF65-F5344CB8AC3E}">
        <p14:creationId xmlns:p14="http://schemas.microsoft.com/office/powerpoint/2010/main" val="4758122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CC00"/>
                </a:solidFill>
              </a:rPr>
              <a:t>How are children using the internet?</a:t>
            </a:r>
          </a:p>
        </p:txBody>
      </p:sp>
      <p:pic>
        <p:nvPicPr>
          <p:cNvPr id="5" name="Content Placeholder 4"/>
          <p:cNvPicPr>
            <a:picLocks noGrp="1" noChangeAspect="1"/>
          </p:cNvPicPr>
          <p:nvPr>
            <p:ph idx="1"/>
          </p:nvPr>
        </p:nvPicPr>
        <p:blipFill>
          <a:blip r:embed="rId2"/>
          <a:stretch>
            <a:fillRect/>
          </a:stretch>
        </p:blipFill>
        <p:spPr>
          <a:xfrm>
            <a:off x="3496176" y="2133600"/>
            <a:ext cx="7101474" cy="3778250"/>
          </a:xfrm>
          <a:prstGeom prst="rect">
            <a:avLst/>
          </a:prstGeom>
        </p:spPr>
      </p:pic>
      <p:pic>
        <p:nvPicPr>
          <p:cNvPr id="4" name="Picture 2"/>
          <p:cNvPicPr>
            <a:picLocks noChangeAspect="1" noChangeArrowheads="1"/>
          </p:cNvPicPr>
          <p:nvPr/>
        </p:nvPicPr>
        <p:blipFill rotWithShape="1">
          <a:blip r:embed="rId3" cstate="print"/>
          <a:srcRect l="30180" t="19704" r="25285" b="33406"/>
          <a:stretch/>
        </p:blipFill>
        <p:spPr bwMode="auto">
          <a:xfrm>
            <a:off x="503727" y="1799516"/>
            <a:ext cx="7396243" cy="4403556"/>
          </a:xfrm>
          <a:prstGeom prst="rect">
            <a:avLst/>
          </a:prstGeom>
          <a:noFill/>
          <a:ln w="9525">
            <a:noFill/>
            <a:miter lim="800000"/>
            <a:headEnd/>
            <a:tailEnd/>
          </a:ln>
        </p:spPr>
      </p:pic>
      <p:sp>
        <p:nvSpPr>
          <p:cNvPr id="6" name="Rectangle 4"/>
          <p:cNvSpPr txBox="1">
            <a:spLocks noChangeArrowheads="1"/>
          </p:cNvSpPr>
          <p:nvPr/>
        </p:nvSpPr>
        <p:spPr>
          <a:xfrm>
            <a:off x="8132929" y="1690688"/>
            <a:ext cx="3767919" cy="4499396"/>
          </a:xfrm>
          <a:prstGeom prst="rect">
            <a:avLst/>
          </a:prstGeom>
          <a:noFill/>
        </p:spPr>
        <p:txBody>
          <a:bodyPr>
            <a:normAutofit fontScale="85000" lnSpcReduction="20000"/>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ea typeface="+mn-ea"/>
              <a:cs typeface="Arial" pitchFamily="34" charset="0"/>
            </a:endParaRPr>
          </a:p>
          <a:p>
            <a:pPr marR="0" lvl="0" algn="l" defTabSz="914400" rtl="0" eaLnBrk="1" fontAlgn="auto" latinLnBrk="0" hangingPunct="1">
              <a:lnSpc>
                <a:spcPct val="90000"/>
              </a:lnSpc>
              <a:spcBef>
                <a:spcPct val="20000"/>
              </a:spcBef>
              <a:spcAft>
                <a:spcPts val="0"/>
              </a:spcAft>
              <a:buClrTx/>
              <a:buSzTx/>
              <a:tabLst/>
              <a:defRPr/>
            </a:pPr>
            <a:r>
              <a:rPr kumimoji="0" lang="en-US" sz="2800" b="0" i="0" u="none" strike="noStrike" kern="1200" cap="none" spc="0" normalizeH="0" baseline="0" noProof="0" dirty="0">
                <a:ln>
                  <a:noFill/>
                </a:ln>
                <a:solidFill>
                  <a:srgbClr val="00CC00"/>
                </a:solidFill>
                <a:effectLst/>
                <a:uLnTx/>
                <a:uFillTx/>
                <a:cs typeface="Arial" pitchFamily="34" charset="0"/>
              </a:rPr>
              <a:t>Social networking </a:t>
            </a:r>
            <a:endParaRPr lang="en-US" sz="2800" dirty="0">
              <a:solidFill>
                <a:srgbClr val="00CC00"/>
              </a:solidFill>
              <a:cs typeface="Arial" pitchFamily="34" charset="0"/>
            </a:endParaRPr>
          </a:p>
          <a:p>
            <a:pPr marR="0" lvl="0" algn="l" defTabSz="914400" rtl="0" eaLnBrk="1" fontAlgn="auto" latinLnBrk="0" hangingPunct="1">
              <a:lnSpc>
                <a:spcPct val="90000"/>
              </a:lnSpc>
              <a:spcBef>
                <a:spcPct val="20000"/>
              </a:spcBef>
              <a:spcAft>
                <a:spcPts val="0"/>
              </a:spcAft>
              <a:buClrTx/>
              <a:buSzTx/>
              <a:tabLst/>
              <a:defRPr/>
            </a:pPr>
            <a:r>
              <a:rPr kumimoji="0" lang="en-US" b="0" i="0" u="none" strike="noStrike" kern="1200" cap="none" spc="0" normalizeH="0" baseline="0" noProof="0" dirty="0">
                <a:ln>
                  <a:noFill/>
                </a:ln>
                <a:effectLst/>
                <a:uLnTx/>
                <a:uFillTx/>
                <a:ea typeface="+mn-ea"/>
                <a:cs typeface="Arial" pitchFamily="34" charset="0"/>
              </a:rPr>
              <a:t>Facebook</a:t>
            </a:r>
            <a:r>
              <a:rPr lang="en-US" noProof="0" dirty="0">
                <a:cs typeface="Arial" pitchFamily="34" charset="0"/>
              </a:rPr>
              <a:t>/ </a:t>
            </a:r>
            <a:r>
              <a:rPr kumimoji="0" lang="en-US" b="0" i="0" u="none" strike="noStrike" kern="1200" cap="none" spc="0" normalizeH="0" baseline="0" noProof="0" dirty="0" err="1">
                <a:ln>
                  <a:noFill/>
                </a:ln>
                <a:effectLst/>
                <a:uLnTx/>
                <a:uFillTx/>
                <a:ea typeface="+mn-ea"/>
                <a:cs typeface="Arial" pitchFamily="34" charset="0"/>
              </a:rPr>
              <a:t>Youtube</a:t>
            </a:r>
            <a:r>
              <a:rPr kumimoji="0" lang="en-US" b="0" i="0" u="none" strike="noStrike" kern="1200" cap="none" spc="0" normalizeH="0" baseline="0" noProof="0" dirty="0">
                <a:ln>
                  <a:noFill/>
                </a:ln>
                <a:effectLst/>
                <a:uLnTx/>
                <a:uFillTx/>
                <a:ea typeface="+mn-ea"/>
                <a:cs typeface="Arial" pitchFamily="34" charset="0"/>
              </a:rPr>
              <a:t> / Twitter</a:t>
            </a:r>
            <a:r>
              <a:rPr lang="en-US" dirty="0">
                <a:cs typeface="Arial" pitchFamily="34" charset="0"/>
              </a:rPr>
              <a:t> /</a:t>
            </a:r>
            <a:r>
              <a:rPr lang="en-US" dirty="0" err="1">
                <a:cs typeface="Arial" pitchFamily="34" charset="0"/>
              </a:rPr>
              <a:t>Instagram</a:t>
            </a:r>
            <a:r>
              <a:rPr lang="en-US" dirty="0">
                <a:cs typeface="Arial" pitchFamily="34" charset="0"/>
              </a:rPr>
              <a:t> </a:t>
            </a:r>
            <a:endParaRPr kumimoji="0" lang="en-US" b="0" i="0" u="none" strike="noStrike" kern="1200" cap="none" spc="0" normalizeH="0" baseline="0" noProof="0" dirty="0">
              <a:ln>
                <a:noFill/>
              </a:ln>
              <a:effectLst/>
              <a:uLnTx/>
              <a:uFillTx/>
              <a:cs typeface="Arial" pitchFamily="34" charset="0"/>
            </a:endParaRPr>
          </a:p>
          <a:p>
            <a:pPr marR="0" lvl="0" algn="l" defTabSz="914400" rtl="0" eaLnBrk="1" fontAlgn="auto" latinLnBrk="0" hangingPunct="1">
              <a:lnSpc>
                <a:spcPct val="90000"/>
              </a:lnSpc>
              <a:spcBef>
                <a:spcPct val="20000"/>
              </a:spcBef>
              <a:spcAft>
                <a:spcPts val="0"/>
              </a:spcAft>
              <a:buClrTx/>
              <a:buSzTx/>
              <a:tabLst/>
              <a:defRPr/>
            </a:pPr>
            <a:endParaRPr lang="en-US" sz="2800" dirty="0">
              <a:solidFill>
                <a:srgbClr val="00CC00"/>
              </a:solidFill>
              <a:cs typeface="Arial" pitchFamily="34" charset="0"/>
            </a:endParaRPr>
          </a:p>
          <a:p>
            <a:pPr marR="0" lvl="0" algn="l" defTabSz="914400" rtl="0" eaLnBrk="1" fontAlgn="auto" latinLnBrk="0" hangingPunct="1">
              <a:lnSpc>
                <a:spcPct val="90000"/>
              </a:lnSpc>
              <a:spcBef>
                <a:spcPct val="20000"/>
              </a:spcBef>
              <a:spcAft>
                <a:spcPts val="0"/>
              </a:spcAft>
              <a:buClrTx/>
              <a:buSzTx/>
              <a:tabLst/>
              <a:defRPr/>
            </a:pPr>
            <a:r>
              <a:rPr kumimoji="0" lang="en-US" sz="2800" b="0" i="0" u="none" strike="noStrike" kern="1200" cap="none" spc="0" normalizeH="0" baseline="0" noProof="0" dirty="0">
                <a:ln>
                  <a:noFill/>
                </a:ln>
                <a:solidFill>
                  <a:srgbClr val="00CC00"/>
                </a:solidFill>
                <a:effectLst/>
                <a:uLnTx/>
                <a:uFillTx/>
                <a:ea typeface="+mn-ea"/>
                <a:cs typeface="Arial" pitchFamily="34" charset="0"/>
              </a:rPr>
              <a:t>Instant messaging</a:t>
            </a:r>
          </a:p>
          <a:p>
            <a:pPr marR="0" lvl="0" algn="l" defTabSz="914400" rtl="0" eaLnBrk="1" fontAlgn="auto" latinLnBrk="0" hangingPunct="1">
              <a:lnSpc>
                <a:spcPct val="90000"/>
              </a:lnSpc>
              <a:spcBef>
                <a:spcPct val="20000"/>
              </a:spcBef>
              <a:spcAft>
                <a:spcPts val="0"/>
              </a:spcAft>
              <a:buClrTx/>
              <a:buSzTx/>
              <a:tabLst/>
              <a:defRPr/>
            </a:pPr>
            <a:r>
              <a:rPr kumimoji="0" lang="en-US" sz="1600" b="0" i="0" u="none" strike="noStrike" kern="1200" cap="none" spc="0" normalizeH="0" baseline="0" noProof="0" dirty="0">
                <a:ln>
                  <a:noFill/>
                </a:ln>
                <a:effectLst/>
                <a:uLnTx/>
                <a:uFillTx/>
                <a:ea typeface="+mn-ea"/>
                <a:cs typeface="Arial" pitchFamily="34" charset="0"/>
              </a:rPr>
              <a:t>Facetime/Skype/</a:t>
            </a:r>
            <a:r>
              <a:rPr kumimoji="0" lang="en-US" sz="1600" b="0" i="0" u="none" strike="noStrike" kern="1200" cap="none" spc="0" normalizeH="0" noProof="0" dirty="0">
                <a:ln>
                  <a:noFill/>
                </a:ln>
                <a:effectLst/>
                <a:uLnTx/>
                <a:uFillTx/>
                <a:ea typeface="+mn-ea"/>
                <a:cs typeface="Arial" pitchFamily="34" charset="0"/>
              </a:rPr>
              <a:t> </a:t>
            </a:r>
            <a:r>
              <a:rPr lang="en-US" sz="1600" dirty="0" err="1">
                <a:cs typeface="Arial" pitchFamily="34" charset="0"/>
              </a:rPr>
              <a:t>Whatsapp</a:t>
            </a:r>
            <a:r>
              <a:rPr lang="en-US" sz="1600" dirty="0">
                <a:cs typeface="Arial" pitchFamily="34" charset="0"/>
              </a:rPr>
              <a:t>/Snapchat</a:t>
            </a:r>
            <a:endParaRPr kumimoji="0" lang="en-US" sz="1600" b="0" i="0" u="none" strike="noStrike" kern="1200" cap="none" spc="0" normalizeH="0" baseline="0" noProof="0" dirty="0">
              <a:ln>
                <a:noFill/>
              </a:ln>
              <a:effectLst/>
              <a:uLnTx/>
              <a:uFillTx/>
              <a:cs typeface="Arial" pitchFamily="34" charset="0"/>
            </a:endParaRP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CC00"/>
              </a:solidFill>
              <a:effectLst/>
              <a:uLnTx/>
              <a:uFillTx/>
              <a:ea typeface="+mn-ea"/>
              <a:cs typeface="Arial" pitchFamily="34" charset="0"/>
            </a:endParaRPr>
          </a:p>
          <a:p>
            <a:pPr marR="0" lvl="0" algn="l" defTabSz="914400" rtl="0" eaLnBrk="1" fontAlgn="auto" latinLnBrk="0" hangingPunct="1">
              <a:lnSpc>
                <a:spcPct val="90000"/>
              </a:lnSpc>
              <a:spcBef>
                <a:spcPct val="20000"/>
              </a:spcBef>
              <a:spcAft>
                <a:spcPts val="0"/>
              </a:spcAft>
              <a:buClrTx/>
              <a:buSzTx/>
              <a:tabLst/>
              <a:defRPr/>
            </a:pPr>
            <a:r>
              <a:rPr lang="en-US" sz="2800" dirty="0">
                <a:solidFill>
                  <a:srgbClr val="00CC00"/>
                </a:solidFill>
                <a:cs typeface="Arial" pitchFamily="34" charset="0"/>
              </a:rPr>
              <a:t>Blogs and chat sites </a:t>
            </a:r>
          </a:p>
          <a:p>
            <a:pPr marR="0" lvl="0" algn="l" defTabSz="914400" rtl="0" eaLnBrk="1" fontAlgn="auto" latinLnBrk="0" hangingPunct="1">
              <a:lnSpc>
                <a:spcPct val="90000"/>
              </a:lnSpc>
              <a:spcBef>
                <a:spcPct val="20000"/>
              </a:spcBef>
              <a:spcAft>
                <a:spcPts val="0"/>
              </a:spcAft>
              <a:buClrTx/>
              <a:buSzTx/>
              <a:tabLst/>
              <a:defRPr/>
            </a:pPr>
            <a:r>
              <a:rPr lang="en-US" sz="1900" dirty="0">
                <a:cs typeface="Arial" pitchFamily="34" charset="0"/>
              </a:rPr>
              <a:t>Tumblr / Ask FM / </a:t>
            </a:r>
            <a:r>
              <a:rPr lang="en-US" sz="1900" dirty="0" err="1">
                <a:cs typeface="Arial" pitchFamily="34" charset="0"/>
              </a:rPr>
              <a:t>Spillit</a:t>
            </a:r>
            <a:r>
              <a:rPr lang="en-US" sz="1900" dirty="0">
                <a:cs typeface="Arial" pitchFamily="34" charset="0"/>
              </a:rPr>
              <a:t> </a:t>
            </a:r>
          </a:p>
          <a:p>
            <a:pPr marR="0" lvl="0" algn="l" defTabSz="914400" rtl="0" eaLnBrk="1" fontAlgn="auto" latinLnBrk="0" hangingPunct="1">
              <a:lnSpc>
                <a:spcPct val="90000"/>
              </a:lnSpc>
              <a:spcBef>
                <a:spcPct val="20000"/>
              </a:spcBef>
              <a:spcAft>
                <a:spcPts val="0"/>
              </a:spcAft>
              <a:buClrTx/>
              <a:buSzTx/>
              <a:tabLst/>
              <a:defRPr/>
            </a:pPr>
            <a:endParaRPr lang="en-US" sz="2800" dirty="0">
              <a:solidFill>
                <a:srgbClr val="00CC00"/>
              </a:solidFill>
              <a:cs typeface="Arial" pitchFamily="34" charset="0"/>
            </a:endParaRPr>
          </a:p>
          <a:p>
            <a:pPr marR="0" lvl="0" algn="l" defTabSz="914400" rtl="0" eaLnBrk="1" fontAlgn="auto" latinLnBrk="0" hangingPunct="1">
              <a:lnSpc>
                <a:spcPct val="90000"/>
              </a:lnSpc>
              <a:spcBef>
                <a:spcPct val="20000"/>
              </a:spcBef>
              <a:spcAft>
                <a:spcPts val="0"/>
              </a:spcAft>
              <a:buClrTx/>
              <a:buSzTx/>
              <a:tabLst/>
              <a:defRPr/>
            </a:pPr>
            <a:r>
              <a:rPr lang="en-US" sz="2800" dirty="0">
                <a:solidFill>
                  <a:srgbClr val="00CC00"/>
                </a:solidFill>
                <a:cs typeface="Arial" pitchFamily="34" charset="0"/>
              </a:rPr>
              <a:t>G</a:t>
            </a:r>
            <a:r>
              <a:rPr kumimoji="0" lang="en-US" sz="2800" b="0" i="0" u="none" strike="noStrike" kern="1200" cap="none" spc="0" normalizeH="0" baseline="0" noProof="0" dirty="0" err="1">
                <a:ln>
                  <a:noFill/>
                </a:ln>
                <a:solidFill>
                  <a:srgbClr val="00CC00"/>
                </a:solidFill>
                <a:effectLst/>
                <a:uLnTx/>
                <a:uFillTx/>
                <a:ea typeface="+mn-ea"/>
                <a:cs typeface="Arial" pitchFamily="34" charset="0"/>
              </a:rPr>
              <a:t>aming</a:t>
            </a:r>
            <a:r>
              <a:rPr kumimoji="0" lang="en-US" sz="2800" b="0" i="0" u="none" strike="noStrike" kern="1200" cap="none" spc="0" normalizeH="0" baseline="0" noProof="0" dirty="0">
                <a:ln>
                  <a:noFill/>
                </a:ln>
                <a:solidFill>
                  <a:srgbClr val="00CC00"/>
                </a:solidFill>
                <a:effectLst/>
                <a:uLnTx/>
                <a:uFillTx/>
                <a:ea typeface="+mn-ea"/>
                <a:cs typeface="Arial" pitchFamily="34" charset="0"/>
              </a:rPr>
              <a:t> </a:t>
            </a:r>
          </a:p>
          <a:p>
            <a:pPr marR="0" lvl="0" algn="l" defTabSz="914400" rtl="0" eaLnBrk="1" fontAlgn="auto" latinLnBrk="0" hangingPunct="1">
              <a:lnSpc>
                <a:spcPct val="90000"/>
              </a:lnSpc>
              <a:spcBef>
                <a:spcPct val="20000"/>
              </a:spcBef>
              <a:spcAft>
                <a:spcPts val="0"/>
              </a:spcAft>
              <a:buClrTx/>
              <a:buSzTx/>
              <a:tabLst/>
              <a:defRPr/>
            </a:pPr>
            <a:r>
              <a:rPr lang="en-US" dirty="0">
                <a:cs typeface="Arial" pitchFamily="34" charset="0"/>
              </a:rPr>
              <a:t> Free and paid / Club Penguin / Minecraft</a:t>
            </a:r>
            <a:endParaRPr kumimoji="0" lang="en-US" sz="2800" b="0" i="0" u="none" strike="noStrike" kern="1200" cap="none" spc="0" normalizeH="0" baseline="0" noProof="0" dirty="0">
              <a:ln>
                <a:noFill/>
              </a:ln>
              <a:effectLst/>
              <a:uLnTx/>
              <a:uFillTx/>
              <a:cs typeface="Arial" pitchFamily="34" charset="0"/>
            </a:endParaRPr>
          </a:p>
          <a:p>
            <a:pPr marR="0" lvl="0" algn="l" defTabSz="914400" rtl="0" eaLnBrk="1" fontAlgn="auto" latinLnBrk="0" hangingPunct="1">
              <a:lnSpc>
                <a:spcPct val="90000"/>
              </a:lnSpc>
              <a:spcBef>
                <a:spcPct val="20000"/>
              </a:spcBef>
              <a:spcAft>
                <a:spcPts val="0"/>
              </a:spcAft>
              <a:buClrTx/>
              <a:buSzTx/>
              <a:tabLst/>
              <a:defRPr/>
            </a:pPr>
            <a:endParaRPr lang="en-US" sz="2800" dirty="0">
              <a:solidFill>
                <a:srgbClr val="00CC00"/>
              </a:solidFill>
              <a:cs typeface="Arial" pitchFamily="34" charset="0"/>
            </a:endParaRPr>
          </a:p>
          <a:p>
            <a:pPr marR="0" lvl="0" algn="l" defTabSz="914400" rtl="0" eaLnBrk="1" fontAlgn="auto" latinLnBrk="0" hangingPunct="1">
              <a:lnSpc>
                <a:spcPct val="90000"/>
              </a:lnSpc>
              <a:spcBef>
                <a:spcPct val="20000"/>
              </a:spcBef>
              <a:spcAft>
                <a:spcPts val="0"/>
              </a:spcAft>
              <a:buClrTx/>
              <a:buSzTx/>
              <a:tabLst/>
              <a:defRPr/>
            </a:pPr>
            <a:r>
              <a:rPr kumimoji="0" lang="en-US" sz="2800" b="0" i="0" u="none" strike="noStrike" kern="1200" cap="none" spc="0" normalizeH="0" baseline="0" noProof="0" dirty="0">
                <a:ln>
                  <a:noFill/>
                </a:ln>
                <a:solidFill>
                  <a:srgbClr val="00CC00"/>
                </a:solidFill>
                <a:effectLst/>
                <a:uLnTx/>
                <a:uFillTx/>
                <a:ea typeface="+mn-ea"/>
                <a:cs typeface="Arial" pitchFamily="34" charset="0"/>
              </a:rPr>
              <a:t>Mobile technology </a:t>
            </a:r>
          </a:p>
          <a:p>
            <a:pPr marR="0" lvl="0" algn="l" defTabSz="914400" rtl="0" eaLnBrk="1" fontAlgn="auto" latinLnBrk="0" hangingPunct="1">
              <a:lnSpc>
                <a:spcPct val="90000"/>
              </a:lnSpc>
              <a:spcBef>
                <a:spcPct val="20000"/>
              </a:spcBef>
              <a:spcAft>
                <a:spcPts val="0"/>
              </a:spcAft>
              <a:buClrTx/>
              <a:buSzTx/>
              <a:tabLst/>
              <a:defRPr/>
            </a:pPr>
            <a:r>
              <a:rPr kumimoji="0" lang="en-US" sz="1600" b="0" i="0" u="none" strike="noStrike" kern="1200" cap="none" spc="0" normalizeH="0" baseline="0" noProof="0" dirty="0">
                <a:ln>
                  <a:noFill/>
                </a:ln>
                <a:effectLst/>
                <a:uLnTx/>
                <a:uFillTx/>
                <a:ea typeface="+mn-ea"/>
                <a:cs typeface="Arial" pitchFamily="34" charset="0"/>
              </a:rPr>
              <a:t>Apps</a:t>
            </a:r>
            <a:endParaRPr kumimoji="0" lang="en-GB" sz="2400" b="1" i="0" u="none" strike="noStrike" kern="1200" cap="none" spc="0" normalizeH="0" baseline="0" noProof="0" dirty="0">
              <a:ln>
                <a:noFill/>
              </a:ln>
              <a:effectLst/>
              <a:uLnTx/>
              <a:uFillTx/>
              <a:ea typeface="+mn-ea"/>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en-GB" sz="1800" b="1" i="0" u="none" strike="noStrike" kern="1200" cap="none" spc="0" normalizeH="0" baseline="0" noProof="0" dirty="0">
              <a:ln>
                <a:noFill/>
              </a:ln>
              <a:solidFill>
                <a:schemeClr val="bg2"/>
              </a:solidFill>
              <a:effectLst/>
              <a:uLnTx/>
              <a:uFillTx/>
              <a:latin typeface="+mn-lt"/>
              <a:ea typeface="+mn-ea"/>
              <a:cs typeface="+mn-cs"/>
            </a:endParaRPr>
          </a:p>
        </p:txBody>
      </p:sp>
    </p:spTree>
    <p:extLst>
      <p:ext uri="{BB962C8B-B14F-4D97-AF65-F5344CB8AC3E}">
        <p14:creationId xmlns:p14="http://schemas.microsoft.com/office/powerpoint/2010/main" val="265760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3" presetClass="entr" presetSubtype="1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animEffect transition="in" filter="blinds(horizontal)">
                                      <p:cBhvr>
                                        <p:cTn id="11" dur="500"/>
                                        <p:tgtEl>
                                          <p:spTgt spid="6">
                                            <p:txEl>
                                              <p:pRg st="4" end="4"/>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6">
                                            <p:txEl>
                                              <p:pRg st="5" end="5"/>
                                            </p:txEl>
                                          </p:spTgt>
                                        </p:tgtEl>
                                        <p:attrNameLst>
                                          <p:attrName>style.visibility</p:attrName>
                                        </p:attrNameLst>
                                      </p:cBhvr>
                                      <p:to>
                                        <p:strVal val="visible"/>
                                      </p:to>
                                    </p:set>
                                    <p:animEffect transition="in" filter="blinds(horizontal)">
                                      <p:cBhvr>
                                        <p:cTn id="14" dur="500"/>
                                        <p:tgtEl>
                                          <p:spTgt spid="6">
                                            <p:txEl>
                                              <p:pRg st="5" end="5"/>
                                            </p:txEl>
                                          </p:spTgt>
                                        </p:tgtEl>
                                      </p:cBhvr>
                                    </p:animEffect>
                                  </p:childTnLst>
                                </p:cTn>
                              </p:par>
                              <p:par>
                                <p:cTn id="15" presetID="3" presetClass="entr" presetSubtype="1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animEffect transition="in" filter="blinds(horizontal)">
                                      <p:cBhvr>
                                        <p:cTn id="17" dur="500"/>
                                        <p:tgtEl>
                                          <p:spTgt spid="6">
                                            <p:txEl>
                                              <p:pRg st="7" end="7"/>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6">
                                            <p:txEl>
                                              <p:pRg st="8" end="8"/>
                                            </p:txEl>
                                          </p:spTgt>
                                        </p:tgtEl>
                                        <p:attrNameLst>
                                          <p:attrName>style.visibility</p:attrName>
                                        </p:attrNameLst>
                                      </p:cBhvr>
                                      <p:to>
                                        <p:strVal val="visible"/>
                                      </p:to>
                                    </p:set>
                                    <p:animEffect transition="in" filter="blinds(horizontal)">
                                      <p:cBhvr>
                                        <p:cTn id="20" dur="500"/>
                                        <p:tgtEl>
                                          <p:spTgt spid="6">
                                            <p:txEl>
                                              <p:pRg st="8" end="8"/>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animEffect transition="in" filter="blinds(horizontal)">
                                      <p:cBhvr>
                                        <p:cTn id="23" dur="500"/>
                                        <p:tgtEl>
                                          <p:spTgt spid="6">
                                            <p:txEl>
                                              <p:pRg st="10" end="10"/>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6">
                                            <p:txEl>
                                              <p:pRg st="11" end="11"/>
                                            </p:txEl>
                                          </p:spTgt>
                                        </p:tgtEl>
                                        <p:attrNameLst>
                                          <p:attrName>style.visibility</p:attrName>
                                        </p:attrNameLst>
                                      </p:cBhvr>
                                      <p:to>
                                        <p:strVal val="visible"/>
                                      </p:to>
                                    </p:set>
                                    <p:animEffect transition="in" filter="blinds(horizontal)">
                                      <p:cBhvr>
                                        <p:cTn id="26" dur="500"/>
                                        <p:tgtEl>
                                          <p:spTgt spid="6">
                                            <p:txEl>
                                              <p:pRg st="11" end="11"/>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6">
                                            <p:txEl>
                                              <p:pRg st="13" end="13"/>
                                            </p:txEl>
                                          </p:spTgt>
                                        </p:tgtEl>
                                        <p:attrNameLst>
                                          <p:attrName>style.visibility</p:attrName>
                                        </p:attrNameLst>
                                      </p:cBhvr>
                                      <p:to>
                                        <p:strVal val="visible"/>
                                      </p:to>
                                    </p:set>
                                    <p:animEffect transition="in" filter="blinds(horizontal)">
                                      <p:cBhvr>
                                        <p:cTn id="29" dur="500"/>
                                        <p:tgtEl>
                                          <p:spTgt spid="6">
                                            <p:txEl>
                                              <p:pRg st="13" end="13"/>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6">
                                            <p:txEl>
                                              <p:pRg st="14" end="14"/>
                                            </p:txEl>
                                          </p:spTgt>
                                        </p:tgtEl>
                                        <p:attrNameLst>
                                          <p:attrName>style.visibility</p:attrName>
                                        </p:attrNameLst>
                                      </p:cBhvr>
                                      <p:to>
                                        <p:strVal val="visible"/>
                                      </p:to>
                                    </p:set>
                                    <p:animEffect transition="in" filter="blinds(horizontal)">
                                      <p:cBhvr>
                                        <p:cTn id="32" dur="500"/>
                                        <p:tgtEl>
                                          <p:spTgt spid="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24691"/>
            <a:ext cx="8911687" cy="1343891"/>
          </a:xfrm>
        </p:spPr>
        <p:txBody>
          <a:bodyPr>
            <a:normAutofit fontScale="90000"/>
          </a:bodyPr>
          <a:lstStyle/>
          <a:p>
            <a:r>
              <a:rPr lang="en-US" b="1" dirty="0">
                <a:solidFill>
                  <a:srgbClr val="00CC00"/>
                </a:solidFill>
              </a:rPr>
              <a:t/>
            </a:r>
            <a:br>
              <a:rPr lang="en-US" b="1" dirty="0">
                <a:solidFill>
                  <a:srgbClr val="00CC00"/>
                </a:solidFill>
              </a:rPr>
            </a:br>
            <a:r>
              <a:rPr lang="en-US" b="1" dirty="0">
                <a:solidFill>
                  <a:srgbClr val="00CC00"/>
                </a:solidFill>
              </a:rPr>
              <a:t>Failure to Disclose Conviction.</a:t>
            </a:r>
            <a:br>
              <a:rPr lang="en-US" b="1" dirty="0">
                <a:solidFill>
                  <a:srgbClr val="00CC00"/>
                </a:solidFill>
              </a:rPr>
            </a:br>
            <a:endParaRPr lang="en-US" b="1" dirty="0">
              <a:solidFill>
                <a:srgbClr val="00CC00"/>
              </a:solidFill>
            </a:endParaRPr>
          </a:p>
        </p:txBody>
      </p:sp>
      <p:sp>
        <p:nvSpPr>
          <p:cNvPr id="3" name="Content Placeholder 2"/>
          <p:cNvSpPr>
            <a:spLocks noGrp="1"/>
          </p:cNvSpPr>
          <p:nvPr>
            <p:ph idx="1"/>
          </p:nvPr>
        </p:nvSpPr>
        <p:spPr>
          <a:xfrm>
            <a:off x="2589212" y="1607127"/>
            <a:ext cx="8915400" cy="3777622"/>
          </a:xfrm>
        </p:spPr>
        <p:txBody>
          <a:bodyPr>
            <a:normAutofit/>
          </a:bodyPr>
          <a:lstStyle/>
          <a:p>
            <a:r>
              <a:rPr lang="en-US" sz="2000" dirty="0">
                <a:solidFill>
                  <a:schemeClr val="tx1"/>
                </a:solidFill>
              </a:rPr>
              <a:t>A person who, having been convicted of a trafficking offence under this Act fails to disclose that conviction—</a:t>
            </a:r>
          </a:p>
          <a:p>
            <a:r>
              <a:rPr lang="en-US" sz="2000" dirty="0">
                <a:solidFill>
                  <a:schemeClr val="tx1"/>
                </a:solidFill>
              </a:rPr>
              <a:t>(a)	when applying for employment which places him or her in a position of authority or care of children; or</a:t>
            </a:r>
          </a:p>
          <a:p>
            <a:r>
              <a:rPr lang="en-US" sz="2000" dirty="0">
                <a:solidFill>
                  <a:schemeClr val="tx1"/>
                </a:solidFill>
              </a:rPr>
              <a:t>(b)	when offering or agreeing to take care of or supervise children, commits an offence and is liable on conviction to a fine, not exceeding three thousand currency points or to a term of imprisonment not exceeding three years or both.</a:t>
            </a:r>
          </a:p>
          <a:p>
            <a:endParaRPr lang="en-US" sz="2000" dirty="0">
              <a:solidFill>
                <a:schemeClr val="tx1"/>
              </a:solidFill>
            </a:endParaRPr>
          </a:p>
          <a:p>
            <a:endParaRPr lang="en-US" sz="2000" dirty="0">
              <a:solidFill>
                <a:schemeClr val="tx1"/>
              </a:solidFill>
            </a:endParaRPr>
          </a:p>
        </p:txBody>
      </p:sp>
    </p:spTree>
    <p:extLst>
      <p:ext uri="{BB962C8B-B14F-4D97-AF65-F5344CB8AC3E}">
        <p14:creationId xmlns:p14="http://schemas.microsoft.com/office/powerpoint/2010/main" val="20423382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CC00"/>
                </a:solidFill>
              </a:rPr>
              <a:t>Duty to Report Trafficking</a:t>
            </a:r>
            <a:br>
              <a:rPr lang="en-US" b="1" dirty="0">
                <a:solidFill>
                  <a:srgbClr val="00CC00"/>
                </a:solidFill>
              </a:rPr>
            </a:br>
            <a:endParaRPr lang="en-US" b="1" dirty="0">
              <a:solidFill>
                <a:srgbClr val="00CC00"/>
              </a:solidFill>
            </a:endParaRPr>
          </a:p>
        </p:txBody>
      </p:sp>
      <p:sp>
        <p:nvSpPr>
          <p:cNvPr id="3" name="Content Placeholder 2"/>
          <p:cNvSpPr>
            <a:spLocks noGrp="1"/>
          </p:cNvSpPr>
          <p:nvPr>
            <p:ph idx="1"/>
          </p:nvPr>
        </p:nvSpPr>
        <p:spPr>
          <a:xfrm>
            <a:off x="2589212" y="1551709"/>
            <a:ext cx="8915400" cy="4359513"/>
          </a:xfrm>
        </p:spPr>
        <p:txBody>
          <a:bodyPr>
            <a:normAutofit/>
          </a:bodyPr>
          <a:lstStyle/>
          <a:p>
            <a:endParaRPr lang="en-US" sz="2000" dirty="0">
              <a:solidFill>
                <a:schemeClr val="tx1"/>
              </a:solidFill>
            </a:endParaRPr>
          </a:p>
          <a:p>
            <a:pPr marL="457200" indent="-457200">
              <a:buFont typeface="+mj-lt"/>
              <a:buAutoNum type="alphaLcParenR"/>
            </a:pPr>
            <a:r>
              <a:rPr lang="en-US" sz="2000" dirty="0">
                <a:solidFill>
                  <a:schemeClr val="tx1"/>
                </a:solidFill>
              </a:rPr>
              <a:t>Every member of the community, who knows that any person has committed or intends to commit an offence under this part of the Act, shall report the matter to the police or other authority for appropriate action.</a:t>
            </a:r>
          </a:p>
          <a:p>
            <a:pPr marL="457200" indent="-457200">
              <a:buFont typeface="+mj-lt"/>
              <a:buAutoNum type="alphaLcParenR"/>
            </a:pPr>
            <a:r>
              <a:rPr lang="en-US" sz="2000" dirty="0">
                <a:solidFill>
                  <a:schemeClr val="tx1"/>
                </a:solidFill>
              </a:rPr>
              <a:t>A person who knowing or having reason to believe that a person has committed or intends to commit an offence and does not report to police or other relevant authority, commits an offence and is liable to a fine of five thousand currency points or imprisonment for six months.</a:t>
            </a: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p:txBody>
      </p:sp>
    </p:spTree>
    <p:extLst>
      <p:ext uri="{BB962C8B-B14F-4D97-AF65-F5344CB8AC3E}">
        <p14:creationId xmlns:p14="http://schemas.microsoft.com/office/powerpoint/2010/main" val="36726698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CC00"/>
                </a:solidFill>
                <a:effectLst>
                  <a:outerShdw blurRad="38100" dist="38100" dir="2700000" algn="tl">
                    <a:srgbClr val="000000">
                      <a:alpha val="43137"/>
                    </a:srgbClr>
                  </a:outerShdw>
                </a:effectLst>
              </a:rPr>
              <a:t>Reference</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GB" dirty="0">
                <a:solidFill>
                  <a:srgbClr val="3B3A39"/>
                </a:solidFill>
                <a:latin typeface="Times New Roman" panose="02020603050405020304" pitchFamily="18" charset="0"/>
                <a:cs typeface="Times New Roman" panose="02020603050405020304" pitchFamily="18" charset="0"/>
                <a:hlinkClick r:id="rId2"/>
              </a:rPr>
              <a:t>https://www.internetmatters.org/parental-controls/interactive-guide/</a:t>
            </a:r>
            <a:endParaRPr lang="en-GB" dirty="0">
              <a:solidFill>
                <a:srgbClr val="3B3A39"/>
              </a:solidFill>
              <a:latin typeface="Times New Roman" panose="02020603050405020304" pitchFamily="18" charset="0"/>
              <a:cs typeface="Times New Roman" panose="02020603050405020304" pitchFamily="18" charset="0"/>
            </a:endParaRPr>
          </a:p>
          <a:p>
            <a:pPr marL="514350" indent="-514350" fontAlgn="base">
              <a:buFont typeface="+mj-lt"/>
              <a:buAutoNum type="arabicPeriod"/>
            </a:pPr>
            <a:r>
              <a:rPr lang="en-GB" dirty="0">
                <a:latin typeface="Times New Roman" panose="02020603050405020304" pitchFamily="18" charset="0"/>
                <a:cs typeface="Times New Roman" panose="02020603050405020304" pitchFamily="18" charset="0"/>
              </a:rPr>
              <a:t>Advice on</a:t>
            </a:r>
            <a:r>
              <a:rPr lang="en-GB" dirty="0">
                <a:solidFill>
                  <a:srgbClr val="3B3A39"/>
                </a:solidFill>
                <a:latin typeface="Times New Roman" panose="02020603050405020304" pitchFamily="18" charset="0"/>
                <a:cs typeface="Times New Roman" panose="02020603050405020304" pitchFamily="18" charset="0"/>
              </a:rPr>
              <a:t> </a:t>
            </a:r>
            <a:r>
              <a:rPr lang="en-GB" dirty="0">
                <a:solidFill>
                  <a:srgbClr val="FF3366"/>
                </a:solidFill>
                <a:latin typeface="Times New Roman" panose="02020603050405020304" pitchFamily="18" charset="0"/>
                <a:cs typeface="Times New Roman" panose="02020603050405020304" pitchFamily="18" charset="0"/>
                <a:hlinkClick r:id="rId3"/>
              </a:rPr>
              <a:t>using privacy settings</a:t>
            </a:r>
            <a:r>
              <a:rPr lang="en-GB" dirty="0">
                <a:solidFill>
                  <a:srgbClr val="3B3A39"/>
                </a:solidFill>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on the most popular social </a:t>
            </a:r>
            <a:r>
              <a:rPr lang="en-GB" dirty="0" err="1">
                <a:latin typeface="Times New Roman" panose="02020603050405020304" pitchFamily="18" charset="0"/>
                <a:cs typeface="Times New Roman" panose="02020603050405020304" pitchFamily="18" charset="0"/>
              </a:rPr>
              <a:t>apps.</a:t>
            </a:r>
            <a:r>
              <a:rPr lang="en-GB" dirty="0" err="1">
                <a:solidFill>
                  <a:srgbClr val="3B3A39"/>
                </a:solidFill>
                <a:latin typeface="Times New Roman" panose="02020603050405020304" pitchFamily="18" charset="0"/>
                <a:cs typeface="Times New Roman" panose="02020603050405020304" pitchFamily="18" charset="0"/>
                <a:hlinkClick r:id="rId4"/>
              </a:rPr>
              <a:t>https</a:t>
            </a:r>
            <a:r>
              <a:rPr lang="en-GB" dirty="0">
                <a:solidFill>
                  <a:srgbClr val="3B3A39"/>
                </a:solidFill>
                <a:latin typeface="Times New Roman" panose="02020603050405020304" pitchFamily="18" charset="0"/>
                <a:cs typeface="Times New Roman" panose="02020603050405020304" pitchFamily="18" charset="0"/>
                <a:hlinkClick r:id="rId4"/>
              </a:rPr>
              <a:t>://www.internetmatters.org/hub/guidance/social-networking-how-to-guides-for-parents/</a:t>
            </a:r>
            <a:endParaRPr lang="en-GB" dirty="0">
              <a:solidFill>
                <a:srgbClr val="3B3A39"/>
              </a:solidFill>
              <a:latin typeface="Times New Roman" panose="02020603050405020304" pitchFamily="18" charset="0"/>
              <a:cs typeface="Times New Roman" panose="02020603050405020304" pitchFamily="18" charset="0"/>
            </a:endParaRPr>
          </a:p>
          <a:p>
            <a:pPr marL="514350" indent="-514350" fontAlgn="base">
              <a:buFont typeface="+mj-lt"/>
              <a:buAutoNum type="arabicPeriod"/>
            </a:pPr>
            <a:r>
              <a:rPr lang="en-GB" dirty="0">
                <a:latin typeface="Times New Roman" panose="02020603050405020304" pitchFamily="18" charset="0"/>
                <a:cs typeface="Times New Roman" panose="02020603050405020304" pitchFamily="18" charset="0"/>
              </a:rPr>
              <a:t>Online grooming </a:t>
            </a:r>
            <a:r>
              <a:rPr lang="en-GB" dirty="0">
                <a:latin typeface="Times New Roman" panose="02020603050405020304" pitchFamily="18" charset="0"/>
                <a:cs typeface="Times New Roman" panose="02020603050405020304" pitchFamily="18" charset="0"/>
                <a:hlinkClick r:id="rId5"/>
              </a:rPr>
              <a:t>https://youtu.be/Pt-9NI1qCKI</a:t>
            </a:r>
            <a:endParaRPr lang="en-GB" dirty="0">
              <a:latin typeface="Times New Roman" panose="02020603050405020304" pitchFamily="18" charset="0"/>
              <a:cs typeface="Times New Roman" panose="02020603050405020304" pitchFamily="18" charset="0"/>
            </a:endParaRPr>
          </a:p>
          <a:p>
            <a:pPr marL="514350" indent="-514350">
              <a:buFont typeface="+mj-lt"/>
              <a:buAutoNum type="arabicPeriod"/>
              <a:defRPr/>
            </a:pPr>
            <a:r>
              <a:rPr lang="en-US" altLang="en-US" dirty="0">
                <a:latin typeface="Times New Roman" panose="02020603050405020304" pitchFamily="18" charset="0"/>
                <a:cs typeface="Times New Roman" panose="02020603050405020304" pitchFamily="18" charset="0"/>
                <a:hlinkClick r:id="rId6"/>
              </a:rPr>
              <a:t>The Safe </a:t>
            </a:r>
            <a:r>
              <a:rPr lang="en-US" altLang="en-US" dirty="0" err="1">
                <a:latin typeface="Times New Roman" panose="02020603050405020304" pitchFamily="18" charset="0"/>
                <a:cs typeface="Times New Roman" panose="02020603050405020304" pitchFamily="18" charset="0"/>
                <a:hlinkClick r:id="rId6"/>
              </a:rPr>
              <a:t>Surfin</a:t>
            </a:r>
            <a:r>
              <a:rPr lang="en-US" altLang="en-US" dirty="0">
                <a:latin typeface="Times New Roman" panose="02020603050405020304" pitchFamily="18" charset="0"/>
                <a:cs typeface="Times New Roman" panose="02020603050405020304" pitchFamily="18" charset="0"/>
                <a:hlinkClick r:id="rId6"/>
              </a:rPr>
              <a:t>' Foundation</a:t>
            </a:r>
            <a:endParaRPr lang="en-US" altLang="en-US" dirty="0">
              <a:latin typeface="Times New Roman" panose="02020603050405020304" pitchFamily="18" charset="0"/>
              <a:cs typeface="Times New Roman" panose="02020603050405020304" pitchFamily="18" charset="0"/>
            </a:endParaRPr>
          </a:p>
          <a:p>
            <a:pPr marL="514350" indent="-514350">
              <a:buFont typeface="+mj-lt"/>
              <a:buAutoNum type="arabicPeriod"/>
              <a:defRPr/>
            </a:pPr>
            <a:r>
              <a:rPr lang="en-US" altLang="en-US" dirty="0">
                <a:latin typeface="Times New Roman" panose="02020603050405020304" pitchFamily="18" charset="0"/>
                <a:cs typeface="Times New Roman" panose="02020603050405020304" pitchFamily="18" charset="0"/>
              </a:rPr>
              <a:t>Internet Safety PowerPoint - A Parent's Guide to the Internet: </a:t>
            </a:r>
            <a:r>
              <a:rPr lang="en-US" altLang="en-US" dirty="0">
                <a:solidFill>
                  <a:srgbClr val="00B0F0"/>
                </a:solidFill>
                <a:latin typeface="Times New Roman" panose="02020603050405020304" pitchFamily="18" charset="0"/>
                <a:cs typeface="Times New Roman" panose="02020603050405020304" pitchFamily="18" charset="0"/>
                <a:hlinkClick r:id="rId7"/>
              </a:rPr>
              <a:t>http://criminaljustice.state.ny.us/missing/i_safety/mediafiles/isafety_parents6.ppt</a:t>
            </a:r>
            <a:endParaRPr lang="en-US" altLang="en-US" dirty="0">
              <a:solidFill>
                <a:srgbClr val="00B0F0"/>
              </a:solidFill>
              <a:latin typeface="Times New Roman" panose="02020603050405020304" pitchFamily="18" charset="0"/>
              <a:cs typeface="Times New Roman" panose="02020603050405020304" pitchFamily="18" charset="0"/>
            </a:endParaRPr>
          </a:p>
          <a:p>
            <a:pPr marL="514350" indent="-514350">
              <a:buFont typeface="+mj-lt"/>
              <a:buAutoNum type="arabicPeriod"/>
              <a:defRPr/>
            </a:pPr>
            <a:r>
              <a:rPr lang="en-US" i="1" dirty="0">
                <a:solidFill>
                  <a:srgbClr val="00B0F0"/>
                </a:solidFill>
                <a:latin typeface="Times New Roman" panose="02020603050405020304" pitchFamily="18" charset="0"/>
                <a:cs typeface="Times New Roman" panose="02020603050405020304" pitchFamily="18" charset="0"/>
                <a:hlinkClick r:id="rId8"/>
              </a:rPr>
              <a:t>http://www.themonitor.com/articles/palmview-38189-school-charge.htm</a:t>
            </a:r>
            <a:r>
              <a:rPr lang="en-US" i="1" dirty="0">
                <a:solidFill>
                  <a:schemeClr val="tx1">
                    <a:lumMod val="75000"/>
                    <a:lumOff val="25000"/>
                  </a:schemeClr>
                </a:solidFill>
                <a:latin typeface="Times New Roman" panose="02020603050405020304" pitchFamily="18" charset="0"/>
                <a:cs typeface="Times New Roman" panose="02020603050405020304" pitchFamily="18" charset="0"/>
                <a:hlinkClick r:id="rId8"/>
              </a:rPr>
              <a:t>l</a:t>
            </a:r>
            <a:r>
              <a:rPr lang="en-US" i="1" dirty="0">
                <a:solidFill>
                  <a:schemeClr val="tx1">
                    <a:lumMod val="75000"/>
                    <a:lumOff val="25000"/>
                  </a:schemeClr>
                </a:solidFill>
                <a:latin typeface="Times New Roman" panose="02020603050405020304" pitchFamily="18" charset="0"/>
                <a:cs typeface="Times New Roman" panose="02020603050405020304" pitchFamily="18" charset="0"/>
              </a:rPr>
              <a:t> </a:t>
            </a:r>
          </a:p>
          <a:p>
            <a:pPr marL="514350" indent="-514350" fontAlgn="base">
              <a:buFont typeface="+mj-lt"/>
              <a:buAutoNum type="arabicPeriod"/>
            </a:pPr>
            <a:endParaRPr lang="en-GB" dirty="0">
              <a:latin typeface="Times New Roman" panose="02020603050405020304" pitchFamily="18" charset="0"/>
              <a:cs typeface="Times New Roman" panose="02020603050405020304" pitchFamily="18" charset="0"/>
            </a:endParaRPr>
          </a:p>
          <a:p>
            <a:pPr marL="514350" indent="-514350" fontAlgn="base">
              <a:buFont typeface="+mj-lt"/>
              <a:buAutoNum type="arabicPeriod"/>
            </a:pPr>
            <a:endParaRPr lang="en-GB" dirty="0">
              <a:solidFill>
                <a:srgbClr val="3B3A39"/>
              </a:solidFill>
              <a:latin typeface="Times New Roman" panose="02020603050405020304" pitchFamily="18" charset="0"/>
              <a:cs typeface="Times New Roman" panose="02020603050405020304" pitchFamily="18" charset="0"/>
            </a:endParaRPr>
          </a:p>
          <a:p>
            <a:pPr marL="514350" indent="-514350">
              <a:buFont typeface="+mj-lt"/>
              <a:buAutoNum type="arabicPeriod"/>
            </a:pPr>
            <a:endParaRPr lang="en-GB" dirty="0">
              <a:solidFill>
                <a:srgbClr val="3B3A39"/>
              </a:solidFill>
              <a:latin typeface="Times New Roman" panose="02020603050405020304" pitchFamily="18" charset="0"/>
              <a:cs typeface="Times New Roman" panose="02020603050405020304" pitchFamily="18" charset="0"/>
            </a:endParaRPr>
          </a:p>
          <a:p>
            <a:pPr marL="514350" indent="-514350">
              <a:buFont typeface="+mj-lt"/>
              <a:buAutoNum type="arabicPeriod"/>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08532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25616"/>
          </a:xfrm>
        </p:spPr>
        <p:txBody>
          <a:bodyPr>
            <a:normAutofit fontScale="90000"/>
          </a:bodyPr>
          <a:lstStyle/>
          <a:p>
            <a:r>
              <a:rPr lang="en-US" b="1" dirty="0">
                <a:solidFill>
                  <a:srgbClr val="00CC00"/>
                </a:solidFill>
                <a:effectLst>
                  <a:outerShdw blurRad="38100" dist="38100" dir="2700000" algn="tl">
                    <a:srgbClr val="000000">
                      <a:alpha val="43137"/>
                    </a:srgbClr>
                  </a:outerShdw>
                </a:effectLst>
                <a:cs typeface="Arial" charset="0"/>
              </a:rPr>
              <a:t>Children and Cyber safety</a:t>
            </a:r>
            <a:br>
              <a:rPr lang="en-US" b="1" dirty="0">
                <a:solidFill>
                  <a:srgbClr val="00CC00"/>
                </a:solidFill>
                <a:effectLst>
                  <a:outerShdw blurRad="38100" dist="38100" dir="2700000" algn="tl">
                    <a:srgbClr val="000000">
                      <a:alpha val="43137"/>
                    </a:srgbClr>
                  </a:outerShdw>
                </a:effectLst>
                <a:cs typeface="Arial" charset="0"/>
              </a:rPr>
            </a:br>
            <a:endParaRPr lang="en-US" b="1" dirty="0">
              <a:solidFill>
                <a:srgbClr val="00CC00"/>
              </a:solidFill>
              <a:effectLst>
                <a:outerShdw blurRad="38100" dist="38100" dir="2700000" algn="tl">
                  <a:srgbClr val="000000">
                    <a:alpha val="43137"/>
                  </a:srgbClr>
                </a:outerShdw>
              </a:effectLst>
            </a:endParaRPr>
          </a:p>
        </p:txBody>
      </p:sp>
      <p:pic>
        <p:nvPicPr>
          <p:cNvPr id="4" name="Picture 2" descr="D:\Schools-Western Cape\ap_you_tube_logo_070820_m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01783" y="1897902"/>
            <a:ext cx="1915490" cy="1565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D:\Schools-Western Cape\S1405-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0087" y="2036618"/>
            <a:ext cx="4511675" cy="2068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D:\Schools-Western Cape\cellphon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8025" y="1822450"/>
            <a:ext cx="175577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D:\Schools-Western Cape\logo_faceboo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513" y="5357813"/>
            <a:ext cx="2579687"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Twitter-Logo.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86349" y="4751243"/>
            <a:ext cx="167957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descr="stripperr.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759825" y="5399881"/>
            <a:ext cx="25939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383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rgbClr val="00CC00"/>
                </a:solidFill>
              </a:rPr>
              <a:t>What issues could be affecting children?</a:t>
            </a:r>
            <a:br>
              <a:rPr lang="en-GB" b="1" dirty="0">
                <a:solidFill>
                  <a:srgbClr val="00CC00"/>
                </a:solidFill>
              </a:rPr>
            </a:br>
            <a:endParaRPr lang="en-GB" b="1" dirty="0">
              <a:solidFill>
                <a:srgbClr val="00CC00"/>
              </a:solidFill>
            </a:endParaRPr>
          </a:p>
        </p:txBody>
      </p:sp>
      <p:pic>
        <p:nvPicPr>
          <p:cNvPr id="4" name="Content Placeholder 3"/>
          <p:cNvPicPr>
            <a:picLocks noGrp="1" noChangeAspect="1"/>
          </p:cNvPicPr>
          <p:nvPr>
            <p:ph idx="1"/>
          </p:nvPr>
        </p:nvPicPr>
        <p:blipFill rotWithShape="1">
          <a:blip r:embed="rId2"/>
          <a:srcRect l="37309" t="30425" r="12806" b="21320"/>
          <a:stretch/>
        </p:blipFill>
        <p:spPr>
          <a:xfrm>
            <a:off x="1411111" y="1499246"/>
            <a:ext cx="8867238" cy="4822532"/>
          </a:xfrm>
          <a:prstGeom prst="rect">
            <a:avLst/>
          </a:prstGeom>
        </p:spPr>
      </p:pic>
    </p:spTree>
    <p:extLst>
      <p:ext uri="{BB962C8B-B14F-4D97-AF65-F5344CB8AC3E}">
        <p14:creationId xmlns:p14="http://schemas.microsoft.com/office/powerpoint/2010/main" val="4049467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530" y="365125"/>
            <a:ext cx="10863270" cy="1153959"/>
          </a:xfrm>
        </p:spPr>
        <p:txBody>
          <a:bodyPr/>
          <a:lstStyle/>
          <a:p>
            <a:r>
              <a:rPr lang="en-GB" dirty="0">
                <a:solidFill>
                  <a:srgbClr val="00CC00"/>
                </a:solidFill>
                <a:effectLst>
                  <a:outerShdw blurRad="38100" dist="38100" dir="2700000" algn="tl">
                    <a:srgbClr val="000000">
                      <a:alpha val="43137"/>
                    </a:srgbClr>
                  </a:outerShdw>
                </a:effectLst>
              </a:rPr>
              <a:t>Cyber Bullying</a:t>
            </a:r>
          </a:p>
        </p:txBody>
      </p:sp>
      <p:sp>
        <p:nvSpPr>
          <p:cNvPr id="5" name="Content Placeholder 4"/>
          <p:cNvSpPr>
            <a:spLocks noGrp="1" noChangeArrowheads="1"/>
          </p:cNvSpPr>
          <p:nvPr>
            <p:ph idx="1"/>
          </p:nvPr>
        </p:nvSpPr>
        <p:spPr bwMode="auto">
          <a:xfrm>
            <a:off x="490530" y="2222336"/>
            <a:ext cx="11160696" cy="4062651"/>
          </a:xfrm>
          <a:prstGeom prst="rect">
            <a:avLst/>
          </a:prstGeom>
          <a:solidFill>
            <a:srgbClr val="F7F7F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Cyberbullying can happen via text, email and on social networks and gaming platforms. It can consist of: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
            </a:r>
            <a:b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b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Threats and intimidation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Harassment and stalking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Defamation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Rejection and exclusion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Identify theft, hacking into social media accounts and impersonation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Publically posting or sending on personal information about another person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Manipulation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pic>
        <p:nvPicPr>
          <p:cNvPr id="2050" name="Picture 2" descr="hom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4597" y="282398"/>
            <a:ext cx="1408288" cy="1408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6559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GB" dirty="0">
                <a:solidFill>
                  <a:srgbClr val="00CC00"/>
                </a:solidFill>
                <a:effectLst>
                  <a:outerShdw blurRad="38100" dist="38100" dir="2700000" algn="tl">
                    <a:srgbClr val="000000">
                      <a:alpha val="43137"/>
                    </a:srgbClr>
                  </a:outerShdw>
                </a:effectLst>
                <a:latin typeface="Bitter"/>
              </a:rPr>
              <a:t>Why is cyberbullying different?</a:t>
            </a:r>
          </a:p>
        </p:txBody>
      </p:sp>
      <p:sp>
        <p:nvSpPr>
          <p:cNvPr id="9" name="Rectangle 8"/>
          <p:cNvSpPr/>
          <p:nvPr/>
        </p:nvSpPr>
        <p:spPr>
          <a:xfrm>
            <a:off x="838200" y="1436919"/>
            <a:ext cx="10195446" cy="4431983"/>
          </a:xfrm>
          <a:prstGeom prst="rect">
            <a:avLst/>
          </a:prstGeom>
        </p:spPr>
        <p:txBody>
          <a:bodyPr wrap="square">
            <a:spAutoFit/>
          </a:bodyPr>
          <a:lstStyle/>
          <a:p>
            <a:pPr fontAlgn="base">
              <a:lnSpc>
                <a:spcPct val="150000"/>
              </a:lnSpc>
            </a:pPr>
            <a:endParaRPr lang="en-GB" sz="2000" i="0" dirty="0">
              <a:effectLst/>
              <a:latin typeface="Times New Roman" panose="02020603050405020304" pitchFamily="18" charset="0"/>
              <a:cs typeface="Times New Roman" panose="02020603050405020304" pitchFamily="18" charset="0"/>
            </a:endParaRPr>
          </a:p>
          <a:p>
            <a:pPr fontAlgn="base">
              <a:lnSpc>
                <a:spcPct val="150000"/>
              </a:lnSpc>
              <a:buFont typeface="Arial" panose="020B0604020202020204" pitchFamily="34" charset="0"/>
              <a:buChar char="•"/>
            </a:pPr>
            <a:r>
              <a:rPr lang="en-GB" sz="2400" i="0" dirty="0">
                <a:effectLst/>
                <a:latin typeface="Times New Roman" panose="02020603050405020304" pitchFamily="18" charset="0"/>
                <a:cs typeface="Times New Roman" panose="02020603050405020304" pitchFamily="18" charset="0"/>
              </a:rPr>
              <a:t>It can reach a vast audience in a matter of seconds</a:t>
            </a:r>
          </a:p>
          <a:p>
            <a:pPr fontAlgn="base">
              <a:lnSpc>
                <a:spcPct val="150000"/>
              </a:lnSpc>
              <a:buFont typeface="Arial" panose="020B0604020202020204" pitchFamily="34" charset="0"/>
              <a:buChar char="•"/>
            </a:pPr>
            <a:r>
              <a:rPr lang="en-GB" sz="2400" i="0" dirty="0">
                <a:effectLst/>
                <a:latin typeface="Times New Roman" panose="02020603050405020304" pitchFamily="18" charset="0"/>
                <a:cs typeface="Times New Roman" panose="02020603050405020304" pitchFamily="18" charset="0"/>
              </a:rPr>
              <a:t>It has the potential to draw in large numbers of people</a:t>
            </a:r>
          </a:p>
          <a:p>
            <a:pPr fontAlgn="base">
              <a:lnSpc>
                <a:spcPct val="150000"/>
              </a:lnSpc>
              <a:buFont typeface="Arial" panose="020B0604020202020204" pitchFamily="34" charset="0"/>
              <a:buChar char="•"/>
            </a:pPr>
            <a:r>
              <a:rPr lang="en-GB" sz="2400" i="0" dirty="0">
                <a:effectLst/>
                <a:latin typeface="Times New Roman" panose="02020603050405020304" pitchFamily="18" charset="0"/>
                <a:cs typeface="Times New Roman" panose="02020603050405020304" pitchFamily="18" charset="0"/>
              </a:rPr>
              <a:t>It takes ‘repetition’ to a different level, with hurtful comments and images being shared multiple times</a:t>
            </a:r>
          </a:p>
          <a:p>
            <a:pPr fontAlgn="base">
              <a:lnSpc>
                <a:spcPct val="150000"/>
              </a:lnSpc>
              <a:buFont typeface="Arial" panose="020B0604020202020204" pitchFamily="34" charset="0"/>
              <a:buChar char="•"/>
            </a:pPr>
            <a:r>
              <a:rPr lang="en-GB" sz="2400" i="0" dirty="0">
                <a:effectLst/>
                <a:latin typeface="Times New Roman" panose="02020603050405020304" pitchFamily="18" charset="0"/>
                <a:cs typeface="Times New Roman" panose="02020603050405020304" pitchFamily="18" charset="0"/>
              </a:rPr>
              <a:t>It has the potential to impact at any time of day or night</a:t>
            </a:r>
          </a:p>
          <a:p>
            <a:pPr fontAlgn="base">
              <a:lnSpc>
                <a:spcPct val="150000"/>
              </a:lnSpc>
              <a:buFont typeface="Arial" panose="020B0604020202020204" pitchFamily="34" charset="0"/>
              <a:buChar char="•"/>
            </a:pPr>
            <a:r>
              <a:rPr lang="en-GB" sz="2400" i="0" dirty="0">
                <a:effectLst/>
                <a:latin typeface="Times New Roman" panose="02020603050405020304" pitchFamily="18" charset="0"/>
                <a:cs typeface="Times New Roman" panose="02020603050405020304" pitchFamily="18" charset="0"/>
              </a:rPr>
              <a:t>There are very few children that have not been impacted in some way, either as the perpetrator or the victim</a:t>
            </a:r>
          </a:p>
        </p:txBody>
      </p:sp>
    </p:spTree>
    <p:extLst>
      <p:ext uri="{BB962C8B-B14F-4D97-AF65-F5344CB8AC3E}">
        <p14:creationId xmlns:p14="http://schemas.microsoft.com/office/powerpoint/2010/main" val="477883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CC00"/>
                </a:solidFill>
                <a:latin typeface="Times New Roman" panose="02020603050405020304" pitchFamily="18" charset="0"/>
                <a:cs typeface="Times New Roman" panose="02020603050405020304" pitchFamily="18" charset="0"/>
              </a:rPr>
              <a:t>Possible warning signs of children being bullied or bullying other children</a:t>
            </a:r>
            <a:endParaRPr lang="en-US" dirty="0">
              <a:solidFill>
                <a:srgbClr val="00CC00"/>
              </a:solidFill>
            </a:endParaRPr>
          </a:p>
        </p:txBody>
      </p:sp>
      <p:sp>
        <p:nvSpPr>
          <p:cNvPr id="3" name="Content Placeholder 2"/>
          <p:cNvSpPr>
            <a:spLocks noGrp="1"/>
          </p:cNvSpPr>
          <p:nvPr>
            <p:ph idx="1"/>
          </p:nvPr>
        </p:nvSpPr>
        <p:spPr/>
        <p:txBody>
          <a:bodyPr>
            <a:normAutofit/>
          </a:bodyPr>
          <a:lstStyle/>
          <a:p>
            <a:r>
              <a:rPr lang="en-US" altLang="en-US" sz="2400" dirty="0">
                <a:latin typeface="Times New Roman" panose="02020603050405020304" pitchFamily="18" charset="0"/>
                <a:cs typeface="Times New Roman" panose="02020603050405020304" pitchFamily="18" charset="0"/>
              </a:rPr>
              <a:t>Complaining that other children or a group of children do not like them.</a:t>
            </a:r>
          </a:p>
          <a:p>
            <a:r>
              <a:rPr lang="en-US" altLang="en-US" sz="2400" dirty="0">
                <a:latin typeface="Times New Roman" panose="02020603050405020304" pitchFamily="18" charset="0"/>
                <a:cs typeface="Times New Roman" panose="02020603050405020304" pitchFamily="18" charset="0"/>
              </a:rPr>
              <a:t>Poor self-esteem. Feeling they are not as good as others.</a:t>
            </a:r>
          </a:p>
          <a:p>
            <a:r>
              <a:rPr lang="en-US" altLang="en-US" sz="2400" dirty="0">
                <a:latin typeface="Times New Roman" panose="02020603050405020304" pitchFamily="18" charset="0"/>
                <a:cs typeface="Times New Roman" panose="02020603050405020304" pitchFamily="18" charset="0"/>
              </a:rPr>
              <a:t>Not wanting to go to school or perform other activities.</a:t>
            </a:r>
          </a:p>
          <a:p>
            <a:r>
              <a:rPr lang="en-US" altLang="en-US" sz="2400" dirty="0">
                <a:latin typeface="Times New Roman" panose="02020603050405020304" pitchFamily="18" charset="0"/>
                <a:cs typeface="Times New Roman" panose="02020603050405020304" pitchFamily="18" charset="0"/>
              </a:rPr>
              <a:t>Spending a great deal of time on the computer.</a:t>
            </a:r>
          </a:p>
          <a:p>
            <a:r>
              <a:rPr lang="en-US" altLang="en-US" sz="2400" dirty="0">
                <a:latin typeface="Times New Roman" panose="02020603050405020304" pitchFamily="18" charset="0"/>
                <a:cs typeface="Times New Roman" panose="02020603050405020304" pitchFamily="18" charset="0"/>
              </a:rPr>
              <a:t>Being secretive about online activities.</a:t>
            </a:r>
          </a:p>
          <a:p>
            <a:endParaRPr lang="en-US" sz="2400" dirty="0"/>
          </a:p>
          <a:p>
            <a:endParaRPr lang="en-US" sz="2400" dirty="0"/>
          </a:p>
        </p:txBody>
      </p:sp>
    </p:spTree>
    <p:extLst>
      <p:ext uri="{BB962C8B-B14F-4D97-AF65-F5344CB8AC3E}">
        <p14:creationId xmlns:p14="http://schemas.microsoft.com/office/powerpoint/2010/main" val="1979565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i="1" dirty="0">
                <a:solidFill>
                  <a:srgbClr val="00CC00"/>
                </a:solidFill>
                <a:latin typeface="Times New Roman" panose="02020603050405020304" pitchFamily="18" charset="0"/>
                <a:cs typeface="Times New Roman" panose="02020603050405020304" pitchFamily="18" charset="0"/>
              </a:rPr>
              <a:t>Solution to Cyberbullying among Children</a:t>
            </a:r>
            <a:endParaRPr lang="en-US" dirty="0">
              <a:solidFill>
                <a:srgbClr val="00CC00"/>
              </a:solidFill>
            </a:endParaRPr>
          </a:p>
        </p:txBody>
      </p:sp>
      <p:sp>
        <p:nvSpPr>
          <p:cNvPr id="3" name="Content Placeholder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Preserve evidence – this is crucial for identifying the bully and making a case.</a:t>
            </a:r>
          </a:p>
          <a:p>
            <a:r>
              <a:rPr lang="en-US" sz="2400" dirty="0">
                <a:latin typeface="Times New Roman" panose="02020603050405020304" pitchFamily="18" charset="0"/>
                <a:cs typeface="Times New Roman" panose="02020603050405020304" pitchFamily="18" charset="0"/>
              </a:rPr>
              <a:t>Attempt to enlist assistance from the service provider.</a:t>
            </a:r>
          </a:p>
          <a:p>
            <a:r>
              <a:rPr lang="en-US" sz="2400" dirty="0">
                <a:latin typeface="Times New Roman" panose="02020603050405020304" pitchFamily="18" charset="0"/>
                <a:cs typeface="Times New Roman" panose="02020603050405020304" pitchFamily="18" charset="0"/>
              </a:rPr>
              <a:t>If able to identify the bully, contact him or her as a parent.</a:t>
            </a:r>
          </a:p>
          <a:p>
            <a:r>
              <a:rPr lang="en-US" sz="2400" dirty="0">
                <a:latin typeface="Times New Roman" panose="02020603050405020304" pitchFamily="18" charset="0"/>
                <a:cs typeface="Times New Roman" panose="02020603050405020304" pitchFamily="18" charset="0"/>
              </a:rPr>
              <a:t>Use available blocking technology (i.e., block the user on instant messaging (IM), email and chat.)</a:t>
            </a:r>
          </a:p>
          <a:p>
            <a:r>
              <a:rPr lang="en-US" sz="2400" dirty="0">
                <a:latin typeface="Times New Roman" panose="02020603050405020304" pitchFamily="18" charset="0"/>
                <a:cs typeface="Times New Roman" panose="02020603050405020304" pitchFamily="18" charset="0"/>
              </a:rPr>
              <a:t>In serious cases, seek assistance from the police (i.e. threats of physical harm, or unable to stop.)</a:t>
            </a:r>
          </a:p>
          <a:p>
            <a:endParaRPr lang="en-US" sz="2400" dirty="0"/>
          </a:p>
          <a:p>
            <a:endParaRPr lang="en-US" sz="2400" dirty="0"/>
          </a:p>
        </p:txBody>
      </p:sp>
    </p:spTree>
    <p:extLst>
      <p:ext uri="{BB962C8B-B14F-4D97-AF65-F5344CB8AC3E}">
        <p14:creationId xmlns:p14="http://schemas.microsoft.com/office/powerpoint/2010/main" val="187876142"/>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726</TotalTime>
  <Words>1951</Words>
  <Application>Microsoft Office PowerPoint</Application>
  <PresentationFormat>Widescreen</PresentationFormat>
  <Paragraphs>224</Paragraphs>
  <Slides>32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Bitter</vt:lpstr>
      <vt:lpstr>Calibri</vt:lpstr>
      <vt:lpstr>Century Gothic</vt:lpstr>
      <vt:lpstr>Courier New</vt:lpstr>
      <vt:lpstr>inherit</vt:lpstr>
      <vt:lpstr>Montserrat</vt:lpstr>
      <vt:lpstr>Times New Roman</vt:lpstr>
      <vt:lpstr>Wingdings</vt:lpstr>
      <vt:lpstr>Wingdings 3</vt:lpstr>
      <vt:lpstr>Wisp</vt:lpstr>
      <vt:lpstr>CHILDREN SAFETY ONLINE</vt:lpstr>
      <vt:lpstr>What is Online Safety?</vt:lpstr>
      <vt:lpstr>How are children using the internet?</vt:lpstr>
      <vt:lpstr>Children and Cyber safety </vt:lpstr>
      <vt:lpstr>What issues could be affecting children? </vt:lpstr>
      <vt:lpstr>Cyber Bullying</vt:lpstr>
      <vt:lpstr>Why is cyberbullying different?</vt:lpstr>
      <vt:lpstr>Possible warning signs of children being bullied or bullying other children</vt:lpstr>
      <vt:lpstr>Solution to Cyberbullying among Children</vt:lpstr>
      <vt:lpstr>Sexting     </vt:lpstr>
      <vt:lpstr>Sexting – Four steps to trouble</vt:lpstr>
      <vt:lpstr>Online Grooming     </vt:lpstr>
      <vt:lpstr>Protect your child      </vt:lpstr>
      <vt:lpstr>Set up safely</vt:lpstr>
      <vt:lpstr>Cont.…</vt:lpstr>
      <vt:lpstr>Cont.….</vt:lpstr>
      <vt:lpstr>Protection Methods for Children</vt:lpstr>
      <vt:lpstr>CHILD LAWS: OFFENCES AND SENTENCES</vt:lpstr>
      <vt:lpstr>Milestones</vt:lpstr>
      <vt:lpstr>International Framework </vt:lpstr>
      <vt:lpstr>Films and Publications Act</vt:lpstr>
      <vt:lpstr>Child pornography. </vt:lpstr>
      <vt:lpstr>Cont.… </vt:lpstr>
      <vt:lpstr>(a) “child” means a person below the age of 18 years;</vt:lpstr>
      <vt:lpstr>Cont.….</vt:lpstr>
      <vt:lpstr>4. Aggravated trafficking </vt:lpstr>
      <vt:lpstr>Cont.…. </vt:lpstr>
      <vt:lpstr> 5. Trafficking in children </vt:lpstr>
      <vt:lpstr> Offences Related to Trafficking in Children. </vt:lpstr>
      <vt:lpstr> Failure to Disclose Conviction. </vt:lpstr>
      <vt:lpstr>Duty to Report Trafficking </vt:lpstr>
      <vt:lpstr>Reference</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Martin</dc:creator>
  <cp:lastModifiedBy>daniah</cp:lastModifiedBy>
  <cp:revision>81</cp:revision>
  <cp:lastPrinted>2017-08-04T19:06:24Z</cp:lastPrinted>
  <dcterms:created xsi:type="dcterms:W3CDTF">2017-03-08T11:51:00Z</dcterms:created>
  <dcterms:modified xsi:type="dcterms:W3CDTF">2017-08-04T15:52:36Z</dcterms:modified>
</cp:coreProperties>
</file>